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555B"/>
    <a:srgbClr val="311F3D"/>
    <a:srgbClr val="FFF9E7"/>
    <a:srgbClr val="5C52B9"/>
    <a:srgbClr val="FFFFFF"/>
    <a:srgbClr val="262626"/>
    <a:srgbClr val="759C48"/>
    <a:srgbClr val="DD979A"/>
    <a:srgbClr val="E1A3A6"/>
    <a:srgbClr val="2310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60"/>
  </p:normalViewPr>
  <p:slideViewPr>
    <p:cSldViewPr snapToGrid="0">
      <p:cViewPr>
        <p:scale>
          <a:sx n="50" d="100"/>
          <a:sy n="50" d="100"/>
        </p:scale>
        <p:origin x="1358" y="91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4C0E-7FA4-45BD-AB6E-E176CABBA823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83C639-7F46-43DB-A139-56B02AD211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626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3C639-7F46-43DB-A139-56B02AD2113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589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3C639-7F46-43DB-A139-56B02AD2113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522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4F7D09-BF26-383D-1009-ECF0FCADF4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779609-32AB-CC9F-F204-31F2D939D4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A228C2-127D-E66B-5368-C2C06DAF9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F9E21-5B90-4A26-AFAC-8E505CF7C6AB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79C795-EA87-2008-39E6-FC3D69710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16C38D-E321-988E-BB3C-B4F73955D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641BA-7432-4301-B916-452AC8DB2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578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E0D3D9-15D2-71DC-3225-315B26274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5E3FC60-BBD0-1DE4-CEB3-CAFD15FB2C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4C386F-18EC-C939-B2DE-E9292F62B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F9E21-5B90-4A26-AFAC-8E505CF7C6AB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1D63C8-C5F1-5BFE-868C-07685A4F4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DE8D19-2BE6-4AF6-EB42-684E38AD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641BA-7432-4301-B916-452AC8DB2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400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941F60C-791C-EA4B-BF7F-1465DC664A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B4CD528-DF48-46BC-068A-F75ECD0842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06EBB0-31C6-D652-4938-77947C9E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F9E21-5B90-4A26-AFAC-8E505CF7C6AB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BFA696-CF40-0924-983E-B48AAFBB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5967C1-7D71-9BAB-B50F-C37E0274A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641BA-7432-4301-B916-452AC8DB2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658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468A9C-8BA2-84A7-B041-44700841A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07CE49-4A4C-994C-D633-38735439B4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9A448D-DE8C-9E1C-BB9A-7B2CE3B3B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F9E21-5B90-4A26-AFAC-8E505CF7C6AB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321AF6-27E5-A96B-A8D0-C6B2AB484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0B8F28-454A-EFE8-C102-547CFC44C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641BA-7432-4301-B916-452AC8DB2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95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653D92-16C8-9F56-A049-65BCB1813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58BBAD-2022-4055-34EF-EB1D05F79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8FB45A-01F8-EE07-2C58-03B180796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F9E21-5B90-4A26-AFAC-8E505CF7C6AB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9D70B6-68BE-9915-0B92-93F9ADFAE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6EDAC2-5897-B93F-B25A-C0DFFD52C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641BA-7432-4301-B916-452AC8DB2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783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E7D4C9-E8DD-65C0-D256-CCC73AB78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35BCC8-5257-6E7B-C334-06D05CECEC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68EC13-B86F-C59C-9767-B3E38D774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BEAF36-C7A4-0B44-4A6F-4AC00BF2B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F9E21-5B90-4A26-AFAC-8E505CF7C6AB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8BBD01-7051-CF82-719D-25F17A47F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903807-1020-D7F7-61FF-9FD9B97B3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641BA-7432-4301-B916-452AC8DB2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777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2F3673-6C68-78D0-A5BB-598F885D6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80FCD8-00A2-A9E1-421E-DF04FA2A2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CFCADAA-E92B-5622-3F07-CCC450BC2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A695E9B-AB8C-A2B9-084D-9AFBB21E5A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FEAD1EE-BC16-A96B-F5C9-E840166E08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5119BA8-1AEA-4E80-42FD-E9AAD3F9B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F9E21-5B90-4A26-AFAC-8E505CF7C6AB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383C1AD-01A3-353A-78F9-48037011F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0E31F0C-3B37-0A1C-C418-EE4577166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641BA-7432-4301-B916-452AC8DB2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958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B88DAA-2334-677D-E0F3-71329C1CB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04B5BD-AA17-A477-F34F-8ED2A5B27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F9E21-5B90-4A26-AFAC-8E505CF7C6AB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F9AF18-8FD1-420E-409E-344ACF375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FFFD162-DDB3-8BD9-B68F-233438341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641BA-7432-4301-B916-452AC8DB2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973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2A3397-4A2B-21B4-B664-9D6139F39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F9E21-5B90-4A26-AFAC-8E505CF7C6AB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9C1ED71-4BED-CA53-4E29-3EAE55E76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EA0482-ACE7-077A-3B73-6A8E05686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641BA-7432-4301-B916-452AC8DB2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448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BCC0AB-B4FA-9EDB-FCEA-EE324AC7E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31A85D-FB69-5877-3319-913DD28A7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5CEDCD-D0A5-B99F-E999-0630D11891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419556-7197-EDB3-BA54-9A2E015D8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F9E21-5B90-4A26-AFAC-8E505CF7C6AB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D7D34B-47BF-F03D-5CCB-A9EA81771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62543D-F623-D686-1979-A12F07907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641BA-7432-4301-B916-452AC8DB2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672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6737B8-875B-91D2-E29E-6046D07FB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5604A14-65DB-B20A-A9C7-4AF0D7DC8D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DB0056-C63F-BAD7-EE16-7AEF39ABD2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352AD4-952B-68FF-4252-BE2586821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F9E21-5B90-4A26-AFAC-8E505CF7C6AB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981EF4-3E9D-CB3A-5F54-665CE5419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7DF37CD-8060-7341-2AED-B6AA0B3BA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641BA-7432-4301-B916-452AC8DB2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784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22274A-EC97-E36E-B4B2-B6A35F51E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FD3984-AAD8-0C16-A246-EE5F8DBC1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F74BB0-8CBE-2A12-66BC-BE1BFCD049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F9E21-5B90-4A26-AFAC-8E505CF7C6AB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31DD06-15FD-F058-CD80-CD407730C0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521880-D03A-DB2A-8585-16CA9E67FE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641BA-7432-4301-B916-452AC8DB2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709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sv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sv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15.png"/><Relationship Id="rId4" Type="http://schemas.openxmlformats.org/officeDocument/2006/relationships/image" Target="../media/image3.sv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>
            <a:extLst>
              <a:ext uri="{FF2B5EF4-FFF2-40B4-BE49-F238E27FC236}">
                <a16:creationId xmlns:a16="http://schemas.microsoft.com/office/drawing/2014/main" id="{48588232-2AFE-C57D-98B6-FA97242B2DEE}"/>
              </a:ext>
            </a:extLst>
          </p:cNvPr>
          <p:cNvSpPr/>
          <p:nvPr/>
        </p:nvSpPr>
        <p:spPr>
          <a:xfrm>
            <a:off x="-3600698" y="-1344227"/>
            <a:ext cx="9633438" cy="9546454"/>
          </a:xfrm>
          <a:prstGeom prst="ellipse">
            <a:avLst/>
          </a:prstGeom>
          <a:solidFill>
            <a:srgbClr val="5C52B9"/>
          </a:solidFill>
          <a:ln>
            <a:noFill/>
          </a:ln>
          <a:effectLst>
            <a:outerShdw blurRad="469900" dist="50800" dir="5400000" sx="103000" sy="103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7555B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079ACB-14FE-4BEC-82FF-BD866DE3F539}"/>
              </a:ext>
            </a:extLst>
          </p:cNvPr>
          <p:cNvSpPr txBox="1"/>
          <p:nvPr/>
        </p:nvSpPr>
        <p:spPr>
          <a:xfrm>
            <a:off x="4997465" y="64335"/>
            <a:ext cx="6665486" cy="3785652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r"/>
            <a:r>
              <a:rPr lang="ru-RU" sz="6000" b="1" dirty="0">
                <a:solidFill>
                  <a:srgbClr val="231032"/>
                </a:solidFill>
                <a:latin typeface="EB Garamond" panose="020F0502020204030204" pitchFamily="2" charset="0"/>
                <a:ea typeface="EB Garamond" panose="020F0502020204030204" pitchFamily="2" charset="0"/>
                <a:cs typeface="EB Garamond" panose="020F0502020204030204" pitchFamily="2" charset="0"/>
              </a:rPr>
              <a:t>Кураторские часы, посвященные борьбе со</a:t>
            </a:r>
            <a:r>
              <a:rPr lang="ru-RU" sz="6000" dirty="0">
                <a:solidFill>
                  <a:srgbClr val="231032"/>
                </a:solidFill>
                <a:latin typeface="EB Garamond" panose="020F0502020204030204" pitchFamily="2" charset="0"/>
                <a:ea typeface="EB Garamond" panose="020F0502020204030204" pitchFamily="2" charset="0"/>
                <a:cs typeface="EB Garamond" panose="020F0502020204030204" pitchFamily="2" charset="0"/>
              </a:rPr>
              <a:t> </a:t>
            </a:r>
            <a:r>
              <a:rPr lang="ru-RU" sz="6000" b="1" dirty="0">
                <a:solidFill>
                  <a:srgbClr val="C7555B"/>
                </a:solidFill>
                <a:latin typeface="EB Garamond" panose="020F0502020204030204" pitchFamily="2" charset="0"/>
                <a:ea typeface="EB Garamond" panose="020F0502020204030204" pitchFamily="2" charset="0"/>
                <a:cs typeface="EB Garamond" panose="020F0502020204030204" pitchFamily="2" charset="0"/>
              </a:rPr>
              <a:t>СПИДОМ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2855A2D-63D2-189E-924F-4CDACA087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08" y="-249751"/>
            <a:ext cx="6193766" cy="61937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FD88C4B-A6A6-551A-92D4-DC13C81A3CB3}"/>
              </a:ext>
            </a:extLst>
          </p:cNvPr>
          <p:cNvSpPr txBox="1"/>
          <p:nvPr/>
        </p:nvSpPr>
        <p:spPr>
          <a:xfrm>
            <a:off x="6199701" y="3849987"/>
            <a:ext cx="5463250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00" dirty="0">
                <a:latin typeface="Aptos Narrow" panose="020B0004020202020204" pitchFamily="34" charset="0"/>
              </a:rPr>
              <a:t>Путь, ведущий </a:t>
            </a:r>
            <a:r>
              <a:rPr lang="ru-RU" sz="1700" b="1" dirty="0">
                <a:latin typeface="Aptos Narrow" panose="020B0004020202020204" pitchFamily="34" charset="0"/>
              </a:rPr>
              <a:t>к </a:t>
            </a:r>
            <a:r>
              <a:rPr lang="ru-RU" sz="1700" b="1" dirty="0">
                <a:solidFill>
                  <a:srgbClr val="C7555B"/>
                </a:solidFill>
                <a:latin typeface="Aptos Narrow" panose="020B0004020202020204" pitchFamily="34" charset="0"/>
              </a:rPr>
              <a:t>прекращению</a:t>
            </a:r>
            <a:r>
              <a:rPr lang="ru-RU" sz="1700" b="1" dirty="0">
                <a:latin typeface="Aptos Narrow" panose="020B0004020202020204" pitchFamily="34" charset="0"/>
              </a:rPr>
              <a:t> </a:t>
            </a:r>
            <a:r>
              <a:rPr lang="ru-RU" sz="1700" dirty="0">
                <a:latin typeface="Aptos Narrow" panose="020B0004020202020204" pitchFamily="34" charset="0"/>
              </a:rPr>
              <a:t>СПИДа, – это путь </a:t>
            </a:r>
            <a:r>
              <a:rPr lang="ru-RU" sz="1700" b="1" dirty="0">
                <a:solidFill>
                  <a:srgbClr val="C7555B"/>
                </a:solidFill>
                <a:latin typeface="Aptos Narrow" panose="020B0004020202020204" pitchFamily="34" charset="0"/>
              </a:rPr>
              <a:t>прав</a:t>
            </a:r>
            <a:r>
              <a:rPr lang="ru-RU" sz="1700" dirty="0">
                <a:latin typeface="Aptos Narrow" panose="020B0004020202020204" pitchFamily="34" charset="0"/>
              </a:rPr>
              <a:t>.</a:t>
            </a:r>
            <a:endParaRPr lang="en-US" sz="1700" dirty="0">
              <a:latin typeface="Aptos Narrow" panose="020B0004020202020204" pitchFamily="34" charset="0"/>
            </a:endParaRPr>
          </a:p>
          <a:p>
            <a:r>
              <a:rPr lang="ru-RU" sz="1700" dirty="0">
                <a:latin typeface="Aptos Narrow" panose="020B0004020202020204" pitchFamily="34" charset="0"/>
              </a:rPr>
              <a:t> Мир может покончить со СПИДом к 2030 г. при условии, </a:t>
            </a:r>
            <a:r>
              <a:rPr lang="en-US" sz="1700" dirty="0">
                <a:latin typeface="Aptos Narrow" panose="020B0004020202020204" pitchFamily="34" charset="0"/>
              </a:rPr>
              <a:t>        </a:t>
            </a:r>
            <a:r>
              <a:rPr lang="ru-RU" sz="1700" dirty="0">
                <a:latin typeface="Aptos Narrow" panose="020B0004020202020204" pitchFamily="34" charset="0"/>
              </a:rPr>
              <a:t>что будут защищены </a:t>
            </a:r>
            <a:r>
              <a:rPr lang="ru-RU" sz="1700" b="1" dirty="0">
                <a:solidFill>
                  <a:srgbClr val="C7555B"/>
                </a:solidFill>
                <a:latin typeface="Aptos Narrow" panose="020B0004020202020204" pitchFamily="34" charset="0"/>
              </a:rPr>
              <a:t>права каждого человека</a:t>
            </a:r>
            <a:r>
              <a:rPr lang="ru-RU" sz="1700" b="1" dirty="0">
                <a:latin typeface="Aptos Narrow" panose="020B0004020202020204" pitchFamily="34" charset="0"/>
              </a:rPr>
              <a:t>.</a:t>
            </a:r>
          </a:p>
        </p:txBody>
      </p:sp>
      <p:sp>
        <p:nvSpPr>
          <p:cNvPr id="23" name="Блок-схема: знак завершения 22">
            <a:extLst>
              <a:ext uri="{FF2B5EF4-FFF2-40B4-BE49-F238E27FC236}">
                <a16:creationId xmlns:a16="http://schemas.microsoft.com/office/drawing/2014/main" id="{B42AAB45-032E-162B-2669-149C18F290F4}"/>
              </a:ext>
            </a:extLst>
          </p:cNvPr>
          <p:cNvSpPr/>
          <p:nvPr/>
        </p:nvSpPr>
        <p:spPr>
          <a:xfrm>
            <a:off x="8668022" y="5526977"/>
            <a:ext cx="2994929" cy="834076"/>
          </a:xfrm>
          <a:prstGeom prst="flowChartTerminator">
            <a:avLst/>
          </a:prstGeom>
          <a:solidFill>
            <a:srgbClr val="5C52B9"/>
          </a:solidFill>
          <a:ln>
            <a:noFill/>
          </a:ln>
          <a:effectLst>
            <a:outerShdw blurRad="190500" dist="38100" dir="5400000" sx="104000" sy="104000" algn="t" rotWithShape="0">
              <a:prstClr val="black">
                <a:alpha val="35000"/>
              </a:prstClr>
            </a:outerShdw>
            <a:softEdge rad="101600"/>
          </a:effectLst>
          <a:scene3d>
            <a:camera prst="orthographicFront"/>
            <a:lightRig rig="threePt" dir="t">
              <a:rot lat="0" lon="0" rev="19800000"/>
            </a:lightRig>
          </a:scene3d>
          <a:sp3d extrusionH="304800" prstMaterial="matte">
            <a:bevelT w="222250" h="25400"/>
            <a:bevelB prst="convex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EB Garamond" panose="020F0502020204030204" pitchFamily="2" charset="0"/>
                <a:ea typeface="EB Garamond" panose="020F0502020204030204" pitchFamily="2" charset="0"/>
                <a:cs typeface="EB Garamond" panose="020F0502020204030204" pitchFamily="2" charset="0"/>
              </a:rPr>
              <a:t>Победим СПИД?</a:t>
            </a:r>
          </a:p>
        </p:txBody>
      </p:sp>
    </p:spTree>
    <p:extLst>
      <p:ext uri="{BB962C8B-B14F-4D97-AF65-F5344CB8AC3E}">
        <p14:creationId xmlns:p14="http://schemas.microsoft.com/office/powerpoint/2010/main" val="1265314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49354A7-87B1-C7AC-2A3E-4AE6A4635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6" t="12991" r="27700" b="44271"/>
          <a:stretch/>
        </p:blipFill>
        <p:spPr>
          <a:xfrm rot="16605007">
            <a:off x="7589520" y="1554660"/>
            <a:ext cx="1878429" cy="1967878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D5CE3219-43C1-B8EF-AD09-42CD4BDA91EA}"/>
              </a:ext>
            </a:extLst>
          </p:cNvPr>
          <p:cNvSpPr/>
          <p:nvPr/>
        </p:nvSpPr>
        <p:spPr>
          <a:xfrm>
            <a:off x="7777063" y="-5818973"/>
            <a:ext cx="9633438" cy="9546454"/>
          </a:xfrm>
          <a:prstGeom prst="ellipse">
            <a:avLst/>
          </a:prstGeom>
          <a:solidFill>
            <a:srgbClr val="5C52B9"/>
          </a:solidFill>
          <a:ln>
            <a:noFill/>
          </a:ln>
          <a:effectLst>
            <a:outerShdw blurRad="469900" dist="50800" dir="5400000" sx="103000" sy="103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56288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CF9F91-20F0-1CCD-ED67-01E2BAE909CA}"/>
              </a:ext>
            </a:extLst>
          </p:cNvPr>
          <p:cNvSpPr txBox="1"/>
          <p:nvPr/>
        </p:nvSpPr>
        <p:spPr>
          <a:xfrm>
            <a:off x="-64354" y="-93853"/>
            <a:ext cx="745793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5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  <a:cs typeface="EB Garamond" panose="00000500000000000000" pitchFamily="2" charset="0"/>
              </a:rPr>
              <a:t>Симптомы </a:t>
            </a:r>
            <a:r>
              <a:rPr kumimoji="0" lang="ru-RU" altLang="ru-RU" sz="5400" b="1" i="0" u="none" strike="noStrike" cap="none" normalizeH="0" baseline="0" dirty="0">
                <a:ln>
                  <a:noFill/>
                </a:ln>
                <a:solidFill>
                  <a:srgbClr val="C7555B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  <a:cs typeface="EB Garamond" panose="00000500000000000000" pitchFamily="2" charset="0"/>
              </a:rPr>
              <a:t>отстрой</a:t>
            </a:r>
            <a:r>
              <a:rPr kumimoji="0" lang="ru-RU" altLang="ru-RU" sz="5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  <a:cs typeface="EB Garamond" panose="00000500000000000000" pitchFamily="2" charset="0"/>
              </a:rPr>
              <a:t> ВИЧ-инфекции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301C46-4E47-9CEB-EFDD-2BC67A6AA5EA}"/>
              </a:ext>
            </a:extLst>
          </p:cNvPr>
          <p:cNvSpPr txBox="1"/>
          <p:nvPr/>
        </p:nvSpPr>
        <p:spPr>
          <a:xfrm>
            <a:off x="4423528" y="102851"/>
            <a:ext cx="90732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1E291173-22BE-8598-0CDE-3D2F79722313}"/>
              </a:ext>
            </a:extLst>
          </p:cNvPr>
          <p:cNvGrpSpPr/>
          <p:nvPr/>
        </p:nvGrpSpPr>
        <p:grpSpPr>
          <a:xfrm>
            <a:off x="4506073" y="2273293"/>
            <a:ext cx="10397510" cy="1971521"/>
            <a:chOff x="159915" y="331296"/>
            <a:chExt cx="10397510" cy="1971521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48E5F413-AB33-EB65-A9A3-DC987F750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9853" y="1644960"/>
              <a:ext cx="5136116" cy="65785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76099E9-4A33-26A5-C178-25144E5DC544}"/>
                </a:ext>
              </a:extLst>
            </p:cNvPr>
            <p:cNvSpPr txBox="1"/>
            <p:nvPr/>
          </p:nvSpPr>
          <p:spPr>
            <a:xfrm>
              <a:off x="196345" y="1183295"/>
              <a:ext cx="19590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ru-RU" sz="2400" b="0" i="0" u="none" strike="noStrike" cap="none" normalizeH="0" baseline="0" dirty="0">
                  <a:ln>
                    <a:noFill/>
                  </a:ln>
                  <a:solidFill>
                    <a:srgbClr val="311F3D"/>
                  </a:solidFill>
                  <a:effectLst/>
                  <a:latin typeface="EB Garamond" panose="00000500000000000000" pitchFamily="2" charset="0"/>
                  <a:ea typeface="EB Garamond" panose="00000500000000000000" pitchFamily="2" charset="0"/>
                  <a:cs typeface="EB Garamond" panose="00000500000000000000" pitchFamily="2" charset="0"/>
                </a:rPr>
                <a:t>3 </a:t>
              </a:r>
              <a:r>
                <a:rPr kumimoji="0" lang="ru-RU" altLang="ru-RU" sz="2400" b="0" i="0" u="none" strike="noStrike" cap="none" normalizeH="0" baseline="0" dirty="0">
                  <a:ln>
                    <a:noFill/>
                  </a:ln>
                  <a:solidFill>
                    <a:srgbClr val="311F3D"/>
                  </a:solidFill>
                  <a:effectLst/>
                  <a:latin typeface="EB Garamond" panose="00000500000000000000" pitchFamily="2" charset="0"/>
                  <a:ea typeface="EB Garamond" panose="00000500000000000000" pitchFamily="2" charset="0"/>
                  <a:cs typeface="EB Garamond" panose="00000500000000000000" pitchFamily="2" charset="0"/>
                </a:rPr>
                <a:t>недели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2A66379-6B26-9650-08D4-6EF2BDCCB345}"/>
                </a:ext>
              </a:extLst>
            </p:cNvPr>
            <p:cNvSpPr txBox="1"/>
            <p:nvPr/>
          </p:nvSpPr>
          <p:spPr>
            <a:xfrm>
              <a:off x="4666455" y="1183294"/>
              <a:ext cx="19590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ru-RU" sz="2400" b="0" i="0" u="none" strike="noStrike" cap="none" normalizeH="0" baseline="0" dirty="0">
                  <a:ln>
                    <a:noFill/>
                  </a:ln>
                  <a:solidFill>
                    <a:srgbClr val="311F3D"/>
                  </a:solidFill>
                  <a:effectLst/>
                  <a:latin typeface="EB Garamond" panose="00000500000000000000" pitchFamily="2" charset="0"/>
                  <a:ea typeface="EB Garamond" panose="00000500000000000000" pitchFamily="2" charset="0"/>
                  <a:cs typeface="EB Garamond" panose="00000500000000000000" pitchFamily="2" charset="0"/>
                </a:rPr>
                <a:t>3 </a:t>
              </a:r>
              <a:r>
                <a:rPr kumimoji="0" lang="ru-RU" altLang="ru-RU" sz="2400" b="0" i="0" u="none" strike="noStrike" cap="none" normalizeH="0" baseline="0" dirty="0">
                  <a:ln>
                    <a:noFill/>
                  </a:ln>
                  <a:solidFill>
                    <a:srgbClr val="311F3D"/>
                  </a:solidFill>
                  <a:effectLst/>
                  <a:latin typeface="EB Garamond" panose="00000500000000000000" pitchFamily="2" charset="0"/>
                  <a:ea typeface="EB Garamond" panose="00000500000000000000" pitchFamily="2" charset="0"/>
                  <a:cs typeface="EB Garamond" panose="00000500000000000000" pitchFamily="2" charset="0"/>
                </a:rPr>
                <a:t>месяца</a:t>
              </a:r>
            </a:p>
          </p:txBody>
        </p: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684EB104-7F79-6964-94DC-14A397728F01}"/>
                </a:ext>
              </a:extLst>
            </p:cNvPr>
            <p:cNvCxnSpPr>
              <a:cxnSpLocks/>
            </p:cNvCxnSpPr>
            <p:nvPr/>
          </p:nvCxnSpPr>
          <p:spPr>
            <a:xfrm>
              <a:off x="783771" y="1973887"/>
              <a:ext cx="4702629" cy="0"/>
            </a:xfrm>
            <a:prstGeom prst="line">
              <a:avLst/>
            </a:prstGeom>
            <a:ln w="19050">
              <a:solidFill>
                <a:srgbClr val="FFF9E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28CECBA-99CE-8725-D35E-672F7CE04FB7}"/>
                </a:ext>
              </a:extLst>
            </p:cNvPr>
            <p:cNvSpPr txBox="1"/>
            <p:nvPr/>
          </p:nvSpPr>
          <p:spPr>
            <a:xfrm>
              <a:off x="159915" y="331296"/>
              <a:ext cx="1039751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3600" b="0" i="0" u="none" strike="noStrike" cap="none" normalizeH="0" baseline="0" dirty="0">
                  <a:ln>
                    <a:noFill/>
                  </a:ln>
                  <a:solidFill>
                    <a:srgbClr val="C7555B"/>
                  </a:solidFill>
                  <a:effectLst/>
                  <a:latin typeface="EB Garamond" panose="00000500000000000000" pitchFamily="2" charset="0"/>
                  <a:ea typeface="EB Garamond" panose="00000500000000000000" pitchFamily="2" charset="0"/>
                  <a:cs typeface="EB Garamond" panose="00000500000000000000" pitchFamily="2" charset="0"/>
                </a:rPr>
                <a:t>Период</a:t>
              </a:r>
              <a:r>
                <a:rPr kumimoji="0" lang="ru-RU" altLang="ru-RU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B Garamond" panose="00000500000000000000" pitchFamily="2" charset="0"/>
                  <a:ea typeface="EB Garamond" panose="00000500000000000000" pitchFamily="2" charset="0"/>
                  <a:cs typeface="EB Garamond" panose="00000500000000000000" pitchFamily="2" charset="0"/>
                </a:rPr>
                <a:t> появления</a:t>
              </a: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ADD894B3-C5A6-89A0-0C00-E683D4ECF505}"/>
              </a:ext>
            </a:extLst>
          </p:cNvPr>
          <p:cNvGrpSpPr/>
          <p:nvPr/>
        </p:nvGrpSpPr>
        <p:grpSpPr>
          <a:xfrm>
            <a:off x="274082" y="1958319"/>
            <a:ext cx="4140856" cy="4572991"/>
            <a:chOff x="8169579" y="2285009"/>
            <a:chExt cx="4140856" cy="4572991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7F7A8F7B-F7C9-4FE5-0C50-BC212DCDF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169579" y="2285009"/>
              <a:ext cx="4140856" cy="457299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6E21DD2-E848-9343-9532-AB5A653FEDF2}"/>
                </a:ext>
              </a:extLst>
            </p:cNvPr>
            <p:cNvSpPr txBox="1"/>
            <p:nvPr/>
          </p:nvSpPr>
          <p:spPr>
            <a:xfrm>
              <a:off x="8417795" y="3197346"/>
              <a:ext cx="3636719" cy="27483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rgbClr val="C7555B"/>
                  </a:solidFill>
                  <a:effectLst/>
                  <a:latin typeface="EB Garamond" pitchFamily="2" charset="0"/>
                  <a:ea typeface="EB Garamond" pitchFamily="2" charset="0"/>
                  <a:cs typeface="EB Garamond" pitchFamily="2" charset="0"/>
                </a:rPr>
                <a:t>1.</a:t>
              </a:r>
              <a:r>
                <a:rPr lang="ru-RU" dirty="0">
                  <a:effectLst/>
                  <a:latin typeface="EB Garamond" pitchFamily="2" charset="0"/>
                  <a:ea typeface="EB Garamond" pitchFamily="2" charset="0"/>
                  <a:cs typeface="EB Garamond" pitchFamily="2" charset="0"/>
                </a:rPr>
                <a:t>Увеличение лимфоузлов (шейных, подмышечных).</a:t>
              </a:r>
              <a:br>
                <a:rPr lang="ru-RU" dirty="0">
                  <a:effectLst/>
                  <a:latin typeface="EB Garamond" pitchFamily="2" charset="0"/>
                  <a:ea typeface="EB Garamond" pitchFamily="2" charset="0"/>
                  <a:cs typeface="EB Garamond" pitchFamily="2" charset="0"/>
                </a:rPr>
              </a:br>
              <a:r>
                <a:rPr lang="ru-RU" dirty="0">
                  <a:solidFill>
                    <a:srgbClr val="C7555B"/>
                  </a:solidFill>
                  <a:effectLst/>
                  <a:latin typeface="EB Garamond" pitchFamily="2" charset="0"/>
                  <a:ea typeface="EB Garamond" pitchFamily="2" charset="0"/>
                  <a:cs typeface="EB Garamond" pitchFamily="2" charset="0"/>
                </a:rPr>
                <a:t>2.</a:t>
              </a:r>
              <a:r>
                <a:rPr lang="ru-RU" dirty="0">
                  <a:effectLst/>
                  <a:latin typeface="EB Garamond" pitchFamily="2" charset="0"/>
                  <a:ea typeface="EB Garamond" pitchFamily="2" charset="0"/>
                  <a:cs typeface="EB Garamond" pitchFamily="2" charset="0"/>
                </a:rPr>
                <a:t>Лихорадка (температура 37,1°C–38,0°C).</a:t>
              </a:r>
              <a:br>
                <a:rPr lang="ru-RU" dirty="0">
                  <a:effectLst/>
                  <a:latin typeface="EB Garamond" pitchFamily="2" charset="0"/>
                  <a:ea typeface="EB Garamond" pitchFamily="2" charset="0"/>
                  <a:cs typeface="EB Garamond" pitchFamily="2" charset="0"/>
                </a:rPr>
              </a:br>
              <a:r>
                <a:rPr lang="ru-RU" dirty="0">
                  <a:solidFill>
                    <a:srgbClr val="C7555B"/>
                  </a:solidFill>
                  <a:effectLst/>
                  <a:latin typeface="EB Garamond" pitchFamily="2" charset="0"/>
                  <a:ea typeface="EB Garamond" pitchFamily="2" charset="0"/>
                  <a:cs typeface="EB Garamond" pitchFamily="2" charset="0"/>
                </a:rPr>
                <a:t>3.</a:t>
              </a:r>
              <a:r>
                <a:rPr lang="ru-RU" dirty="0">
                  <a:effectLst/>
                  <a:latin typeface="EB Garamond" pitchFamily="2" charset="0"/>
                  <a:ea typeface="EB Garamond" pitchFamily="2" charset="0"/>
                  <a:cs typeface="EB Garamond" pitchFamily="2" charset="0"/>
                </a:rPr>
                <a:t>Сыпь.</a:t>
              </a:r>
              <a:br>
                <a:rPr lang="ru-RU" dirty="0">
                  <a:effectLst/>
                  <a:latin typeface="EB Garamond" pitchFamily="2" charset="0"/>
                  <a:ea typeface="EB Garamond" pitchFamily="2" charset="0"/>
                  <a:cs typeface="EB Garamond" pitchFamily="2" charset="0"/>
                </a:rPr>
              </a:br>
              <a:r>
                <a:rPr lang="ru-RU" dirty="0">
                  <a:solidFill>
                    <a:srgbClr val="C7555B"/>
                  </a:solidFill>
                  <a:effectLst/>
                  <a:latin typeface="EB Garamond" pitchFamily="2" charset="0"/>
                  <a:ea typeface="EB Garamond" pitchFamily="2" charset="0"/>
                  <a:cs typeface="EB Garamond" pitchFamily="2" charset="0"/>
                </a:rPr>
                <a:t>4.</a:t>
              </a:r>
              <a:r>
                <a:rPr lang="ru-RU" dirty="0">
                  <a:effectLst/>
                  <a:latin typeface="EB Garamond" pitchFamily="2" charset="0"/>
                  <a:ea typeface="EB Garamond" pitchFamily="2" charset="0"/>
                  <a:cs typeface="EB Garamond" pitchFamily="2" charset="0"/>
                </a:rPr>
                <a:t>Воспаление миндалин, боли в горле.</a:t>
              </a:r>
              <a:br>
                <a:rPr lang="ru-RU" dirty="0">
                  <a:effectLst/>
                  <a:latin typeface="EB Garamond" pitchFamily="2" charset="0"/>
                  <a:ea typeface="EB Garamond" pitchFamily="2" charset="0"/>
                  <a:cs typeface="EB Garamond" pitchFamily="2" charset="0"/>
                </a:rPr>
              </a:br>
              <a:r>
                <a:rPr lang="ru-RU" dirty="0">
                  <a:solidFill>
                    <a:srgbClr val="C7555B"/>
                  </a:solidFill>
                  <a:effectLst/>
                  <a:latin typeface="EB Garamond" pitchFamily="2" charset="0"/>
                  <a:ea typeface="EB Garamond" pitchFamily="2" charset="0"/>
                  <a:cs typeface="EB Garamond" pitchFamily="2" charset="0"/>
                </a:rPr>
                <a:t>5.</a:t>
              </a:r>
              <a:r>
                <a:rPr lang="ru-RU" dirty="0">
                  <a:effectLst/>
                  <a:latin typeface="EB Garamond" pitchFamily="2" charset="0"/>
                  <a:ea typeface="EB Garamond" pitchFamily="2" charset="0"/>
                  <a:cs typeface="EB Garamond" pitchFamily="2" charset="0"/>
                </a:rPr>
                <a:t>Слабость, бессонница, головные боли.</a:t>
              </a:r>
              <a:endParaRPr lang="ru-RU" b="1" spc="-100" dirty="0">
                <a:solidFill>
                  <a:srgbClr val="311F3D"/>
                </a:solidFill>
                <a:effectLst/>
                <a:latin typeface="EB Garamond" pitchFamily="2" charset="0"/>
                <a:ea typeface="EB Garamond" pitchFamily="2" charset="0"/>
                <a:cs typeface="EB Garamond" pitchFamily="2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5436AAC-2CF0-0E8D-8682-91D0FE012184}"/>
              </a:ext>
            </a:extLst>
          </p:cNvPr>
          <p:cNvSpPr txBox="1"/>
          <p:nvPr/>
        </p:nvSpPr>
        <p:spPr>
          <a:xfrm>
            <a:off x="1045910" y="2040575"/>
            <a:ext cx="2269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dirty="0">
                <a:ln>
                  <a:noFill/>
                </a:ln>
                <a:solidFill>
                  <a:srgbClr val="311F3D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  <a:cs typeface="EB Garamond" panose="00000500000000000000" pitchFamily="2" charset="0"/>
              </a:rPr>
              <a:t>Симптомы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C515B12-03CC-9CCF-90ED-B7772484EFFC}"/>
              </a:ext>
            </a:extLst>
          </p:cNvPr>
          <p:cNvSpPr txBox="1"/>
          <p:nvPr/>
        </p:nvSpPr>
        <p:spPr>
          <a:xfrm>
            <a:off x="5123639" y="4865348"/>
            <a:ext cx="2269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dirty="0">
                <a:ln>
                  <a:noFill/>
                </a:ln>
                <a:solidFill>
                  <a:srgbClr val="C7555B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  <a:cs typeface="EB Garamond" panose="00000500000000000000" pitchFamily="2" charset="0"/>
              </a:rPr>
              <a:t>Важно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2A9503C-6A55-D322-69BC-45F1B6796833}"/>
              </a:ext>
            </a:extLst>
          </p:cNvPr>
          <p:cNvSpPr txBox="1"/>
          <p:nvPr/>
        </p:nvSpPr>
        <p:spPr>
          <a:xfrm>
            <a:off x="5123639" y="5511679"/>
            <a:ext cx="59406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>
                <a:latin typeface="EB Garamond" pitchFamily="2" charset="0"/>
                <a:ea typeface="EB Garamond" pitchFamily="2" charset="0"/>
                <a:cs typeface="EB Garamond" pitchFamily="2" charset="0"/>
              </a:rPr>
              <a:t>Симптомы наблюдаются примерно </a:t>
            </a:r>
            <a:r>
              <a:rPr lang="ru-RU" sz="2400" dirty="0">
                <a:solidFill>
                  <a:srgbClr val="C7555B"/>
                </a:solidFill>
                <a:latin typeface="EB Garamond" pitchFamily="2" charset="0"/>
                <a:ea typeface="EB Garamond" pitchFamily="2" charset="0"/>
                <a:cs typeface="EB Garamond" pitchFamily="2" charset="0"/>
              </a:rPr>
              <a:t>у 30% инфицированных.</a:t>
            </a:r>
            <a:endParaRPr kumimoji="0" lang="ru-RU" altLang="ru-RU" sz="2400" i="0" u="none" strike="noStrike" cap="none" normalizeH="0" baseline="0" dirty="0">
              <a:ln>
                <a:noFill/>
              </a:ln>
              <a:solidFill>
                <a:srgbClr val="C7555B"/>
              </a:solidFill>
              <a:effectLst/>
              <a:latin typeface="EB Garamond" pitchFamily="2" charset="0"/>
              <a:ea typeface="EB Garamond" pitchFamily="2" charset="0"/>
              <a:cs typeface="EB Garamond" pitchFamily="2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1AF946C-BFE4-3625-A179-197C46FA5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56477" r="60859" b="14193"/>
          <a:stretch/>
        </p:blipFill>
        <p:spPr>
          <a:xfrm>
            <a:off x="4955636" y="840221"/>
            <a:ext cx="1016956" cy="101695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EFF9123B-7A93-3492-D9FB-093B2A1E4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80" t="55149" r="22398" b="19435"/>
          <a:stretch/>
        </p:blipFill>
        <p:spPr>
          <a:xfrm rot="1129401">
            <a:off x="3720197" y="1672630"/>
            <a:ext cx="967949" cy="83876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F51DB1C-7E1C-03CE-4A84-65A7989B3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80" t="55149" r="22398" b="19435"/>
          <a:stretch/>
        </p:blipFill>
        <p:spPr>
          <a:xfrm rot="1129401">
            <a:off x="8538869" y="4434437"/>
            <a:ext cx="967949" cy="838764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53FDFC2-D28B-6897-0C69-A64ED2EF1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80" t="55149" r="22398" b="19435"/>
          <a:stretch/>
        </p:blipFill>
        <p:spPr>
          <a:xfrm rot="1129401">
            <a:off x="6785637" y="496429"/>
            <a:ext cx="967949" cy="83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977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866B6533-A3F6-D89C-7A64-2DF8F7A84A99}"/>
              </a:ext>
            </a:extLst>
          </p:cNvPr>
          <p:cNvSpPr/>
          <p:nvPr/>
        </p:nvSpPr>
        <p:spPr>
          <a:xfrm>
            <a:off x="1279281" y="4946074"/>
            <a:ext cx="9633438" cy="9546454"/>
          </a:xfrm>
          <a:prstGeom prst="ellipse">
            <a:avLst/>
          </a:prstGeom>
          <a:solidFill>
            <a:srgbClr val="5C52B9"/>
          </a:solidFill>
          <a:ln>
            <a:noFill/>
          </a:ln>
          <a:effectLst>
            <a:outerShdw blurRad="469900" dist="50800" dir="5400000" sx="103000" sy="103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56288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C1C6F2-37C7-A744-6B4E-37E68D461500}"/>
              </a:ext>
            </a:extLst>
          </p:cNvPr>
          <p:cNvSpPr txBox="1"/>
          <p:nvPr/>
        </p:nvSpPr>
        <p:spPr>
          <a:xfrm>
            <a:off x="2787491" y="157601"/>
            <a:ext cx="66170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5400" b="1" dirty="0">
                <a:solidFill>
                  <a:srgbClr val="C7555B"/>
                </a:solidFill>
                <a:latin typeface="EB Garamond" pitchFamily="2" charset="0"/>
                <a:ea typeface="EB Garamond" pitchFamily="2" charset="0"/>
                <a:cs typeface="EB Garamond" pitchFamily="2" charset="0"/>
              </a:rPr>
              <a:t>ВИЧ </a:t>
            </a:r>
            <a:r>
              <a:rPr lang="ru-RU" sz="5400" b="1" dirty="0">
                <a:solidFill>
                  <a:srgbClr val="311F3D"/>
                </a:solidFill>
                <a:latin typeface="EB Garamond" pitchFamily="2" charset="0"/>
                <a:ea typeface="EB Garamond" pitchFamily="2" charset="0"/>
                <a:cs typeface="EB Garamond" pitchFamily="2" charset="0"/>
              </a:rPr>
              <a:t>и беременность</a:t>
            </a:r>
            <a:endParaRPr kumimoji="0" lang="ru-RU" altLang="ru-RU" sz="5400" b="1" i="0" u="none" strike="noStrike" cap="none" normalizeH="0" baseline="0" dirty="0">
              <a:ln>
                <a:noFill/>
              </a:ln>
              <a:solidFill>
                <a:srgbClr val="311F3D"/>
              </a:solidFill>
              <a:effectLst/>
              <a:latin typeface="EB Garamond" pitchFamily="2" charset="0"/>
              <a:ea typeface="EB Garamond" pitchFamily="2" charset="0"/>
              <a:cs typeface="EB Garamond" pitchFamily="2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04F4D1D-E45C-14D5-C0C6-6B9E41A28088}"/>
              </a:ext>
            </a:extLst>
          </p:cNvPr>
          <p:cNvGrpSpPr/>
          <p:nvPr/>
        </p:nvGrpSpPr>
        <p:grpSpPr>
          <a:xfrm>
            <a:off x="519546" y="1740620"/>
            <a:ext cx="3093239" cy="2545765"/>
            <a:chOff x="7597211" y="3583597"/>
            <a:chExt cx="3093239" cy="2545765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D07A5624-E79E-24E7-4673-B14D3EB37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97211" y="3583597"/>
              <a:ext cx="3093239" cy="25457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2EE4E6-0199-E019-8F35-3DFF8B0ACE0B}"/>
                </a:ext>
              </a:extLst>
            </p:cNvPr>
            <p:cNvSpPr txBox="1"/>
            <p:nvPr/>
          </p:nvSpPr>
          <p:spPr>
            <a:xfrm>
              <a:off x="7597211" y="4071649"/>
              <a:ext cx="296719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>
                  <a:solidFill>
                    <a:srgbClr val="C7555B"/>
                  </a:solidFill>
                  <a:latin typeface="EB Garamond" pitchFamily="2" charset="0"/>
                  <a:ea typeface="EB Garamond" pitchFamily="2" charset="0"/>
                  <a:cs typeface="EB Garamond" pitchFamily="2" charset="0"/>
                </a:rPr>
                <a:t>При терапии</a:t>
              </a:r>
            </a:p>
            <a:p>
              <a:pPr algn="ctr"/>
              <a:r>
                <a:rPr lang="ru-RU" dirty="0">
                  <a:latin typeface="EB Garamond" pitchFamily="2" charset="0"/>
                  <a:ea typeface="EB Garamond" pitchFamily="2" charset="0"/>
                  <a:cs typeface="EB Garamond" pitchFamily="2" charset="0"/>
                </a:rPr>
                <a:t>вирус не передается ребенку.</a:t>
              </a:r>
              <a:endParaRPr lang="ru-RU" dirty="0">
                <a:solidFill>
                  <a:srgbClr val="311F3D"/>
                </a:solidFill>
                <a:latin typeface="EB Garamond" pitchFamily="2" charset="0"/>
                <a:ea typeface="EB Garamond" pitchFamily="2" charset="0"/>
                <a:cs typeface="EB Garamond" pitchFamily="2" charset="0"/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1A8C10C-E954-224A-52BA-922AA8CFC504}"/>
              </a:ext>
            </a:extLst>
          </p:cNvPr>
          <p:cNvGrpSpPr/>
          <p:nvPr/>
        </p:nvGrpSpPr>
        <p:grpSpPr>
          <a:xfrm>
            <a:off x="8705258" y="1740620"/>
            <a:ext cx="3093239" cy="2545765"/>
            <a:chOff x="7597211" y="3583597"/>
            <a:chExt cx="3093239" cy="2545765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525D1F81-7763-04FD-E314-255354CA0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97211" y="3583597"/>
              <a:ext cx="3093239" cy="254576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12BBAA0-B80A-4016-CA69-2A7FF25EB519}"/>
                </a:ext>
              </a:extLst>
            </p:cNvPr>
            <p:cNvSpPr txBox="1"/>
            <p:nvPr/>
          </p:nvSpPr>
          <p:spPr>
            <a:xfrm>
              <a:off x="7597211" y="4076662"/>
              <a:ext cx="296719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>
                  <a:solidFill>
                    <a:srgbClr val="C7555B"/>
                  </a:solidFill>
                  <a:latin typeface="EB Garamond" pitchFamily="2" charset="0"/>
                  <a:ea typeface="EB Garamond" pitchFamily="2" charset="0"/>
                  <a:cs typeface="EB Garamond" pitchFamily="2" charset="0"/>
                </a:rPr>
                <a:t>Возможны</a:t>
              </a:r>
              <a:r>
                <a:rPr lang="ru-RU" sz="3600" dirty="0">
                  <a:latin typeface="EB Garamond" pitchFamily="2" charset="0"/>
                  <a:ea typeface="EB Garamond" pitchFamily="2" charset="0"/>
                  <a:cs typeface="EB Garamond" pitchFamily="2" charset="0"/>
                </a:rPr>
                <a:t> </a:t>
              </a:r>
              <a:r>
                <a:rPr lang="ru-RU" dirty="0">
                  <a:solidFill>
                    <a:srgbClr val="311F3D"/>
                  </a:solidFill>
                  <a:latin typeface="EB Garamond" pitchFamily="2" charset="0"/>
                  <a:ea typeface="EB Garamond" pitchFamily="2" charset="0"/>
                  <a:cs typeface="EB Garamond" pitchFamily="2" charset="0"/>
                </a:rPr>
                <a:t>естественные роды при подавлении вируса.</a:t>
              </a: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24A26C80-4E5E-4C1C-B664-1ABE98514DF3}"/>
              </a:ext>
            </a:extLst>
          </p:cNvPr>
          <p:cNvGrpSpPr/>
          <p:nvPr/>
        </p:nvGrpSpPr>
        <p:grpSpPr>
          <a:xfrm>
            <a:off x="4018060" y="1740620"/>
            <a:ext cx="4155879" cy="2545765"/>
            <a:chOff x="6534571" y="3583597"/>
            <a:chExt cx="4155879" cy="2545765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E2D7C00B-35A5-2CA4-945C-89A9E703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660615" y="3583597"/>
              <a:ext cx="4029835" cy="254576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B98A1B9-C037-CD5D-A4E5-C8644B0AC216}"/>
                </a:ext>
              </a:extLst>
            </p:cNvPr>
            <p:cNvSpPr txBox="1"/>
            <p:nvPr/>
          </p:nvSpPr>
          <p:spPr>
            <a:xfrm>
              <a:off x="6534571" y="4071647"/>
              <a:ext cx="402983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>
                  <a:solidFill>
                    <a:srgbClr val="C7555B"/>
                  </a:solidFill>
                  <a:latin typeface="EB Garamond" pitchFamily="2" charset="0"/>
                  <a:ea typeface="EB Garamond" pitchFamily="2" charset="0"/>
                  <a:cs typeface="EB Garamond" pitchFamily="2" charset="0"/>
                </a:rPr>
                <a:t>Противопоказано</a:t>
              </a:r>
            </a:p>
            <a:p>
              <a:pPr algn="ctr"/>
              <a:r>
                <a:rPr lang="ru-RU" dirty="0">
                  <a:latin typeface="EB Garamond" pitchFamily="2" charset="0"/>
                  <a:ea typeface="EB Garamond" pitchFamily="2" charset="0"/>
                  <a:cs typeface="EB Garamond" pitchFamily="2" charset="0"/>
                </a:rPr>
                <a:t>грудное вскармливание из-за риска передачи вируса</a:t>
              </a:r>
              <a:endParaRPr lang="ru-RU" dirty="0">
                <a:solidFill>
                  <a:srgbClr val="311F3D"/>
                </a:solidFill>
                <a:latin typeface="EB Garamond" pitchFamily="2" charset="0"/>
                <a:ea typeface="EB Garamond" pitchFamily="2" charset="0"/>
                <a:cs typeface="EB Garamond" pitchFamily="2" charset="0"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B22457-E3A9-2423-ABBD-A9392D36AF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474" y="2872596"/>
            <a:ext cx="5126952" cy="398540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B876615-8E43-0DEB-68A4-D17EAFE65F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3707">
            <a:off x="2613083" y="1523332"/>
            <a:ext cx="1035182" cy="75099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53DA1A-313B-B58C-625E-7389F91223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633" y="3533516"/>
            <a:ext cx="1105350" cy="75163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70377B2-660C-6DA7-2C4D-940F4C162C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425" y="3574106"/>
            <a:ext cx="1765190" cy="120032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6A22D71-DED3-12C9-A93F-91442A6D9D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6400">
            <a:off x="8112876" y="1128649"/>
            <a:ext cx="1444734" cy="157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6492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2E3FCE68-5BD1-C138-E8A1-FDE4EA7772E4}"/>
              </a:ext>
            </a:extLst>
          </p:cNvPr>
          <p:cNvSpPr/>
          <p:nvPr/>
        </p:nvSpPr>
        <p:spPr>
          <a:xfrm>
            <a:off x="1279281" y="-7419108"/>
            <a:ext cx="9633438" cy="9546454"/>
          </a:xfrm>
          <a:prstGeom prst="ellipse">
            <a:avLst/>
          </a:prstGeom>
          <a:solidFill>
            <a:srgbClr val="5C52B9"/>
          </a:solidFill>
          <a:ln>
            <a:noFill/>
          </a:ln>
          <a:effectLst>
            <a:outerShdw blurRad="469900" dist="50800" dir="5400000" sx="103000" sy="103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56288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D1D4AF-0C3B-AD4B-A3B5-87C84AE1D129}"/>
              </a:ext>
            </a:extLst>
          </p:cNvPr>
          <p:cNvSpPr txBox="1"/>
          <p:nvPr/>
        </p:nvSpPr>
        <p:spPr>
          <a:xfrm>
            <a:off x="0" y="5091018"/>
            <a:ext cx="41148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9600" b="1" dirty="0">
                <a:solidFill>
                  <a:srgbClr val="C7555B"/>
                </a:solidFill>
                <a:latin typeface="EB Garamond" pitchFamily="2" charset="0"/>
                <a:ea typeface="EB Garamond" pitchFamily="2" charset="0"/>
                <a:cs typeface="EB Garamond" pitchFamily="2" charset="0"/>
              </a:rPr>
              <a:t>СПИД</a:t>
            </a:r>
            <a:endParaRPr kumimoji="0" lang="ru-RU" altLang="ru-RU" sz="9600" b="1" i="0" u="none" strike="noStrike" cap="none" normalizeH="0" baseline="0" dirty="0">
              <a:ln>
                <a:noFill/>
              </a:ln>
              <a:solidFill>
                <a:srgbClr val="311F3D"/>
              </a:solidFill>
              <a:effectLst/>
              <a:latin typeface="EB Garamond" pitchFamily="2" charset="0"/>
              <a:ea typeface="EB Garamond" pitchFamily="2" charset="0"/>
              <a:cs typeface="EB Garamon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B5E872-8858-7B90-3237-B7AE6D397B34}"/>
              </a:ext>
            </a:extLst>
          </p:cNvPr>
          <p:cNvSpPr txBox="1"/>
          <p:nvPr/>
        </p:nvSpPr>
        <p:spPr>
          <a:xfrm>
            <a:off x="0" y="2228671"/>
            <a:ext cx="66170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dirty="0">
                <a:latin typeface="EB Garamond" pitchFamily="2" charset="0"/>
                <a:ea typeface="EB Garamond" pitchFamily="2" charset="0"/>
                <a:cs typeface="EB Garamond" pitchFamily="2" charset="0"/>
              </a:rPr>
              <a:t>Переход от </a:t>
            </a:r>
            <a:r>
              <a:rPr lang="ru-RU" sz="3600" dirty="0">
                <a:solidFill>
                  <a:srgbClr val="C7555B"/>
                </a:solidFill>
                <a:latin typeface="EB Garamond" pitchFamily="2" charset="0"/>
                <a:ea typeface="EB Garamond" pitchFamily="2" charset="0"/>
                <a:cs typeface="EB Garamond" pitchFamily="2" charset="0"/>
              </a:rPr>
              <a:t>ВИЧ к СПИДу </a:t>
            </a:r>
            <a:r>
              <a:rPr lang="ru-RU" sz="3600" dirty="0">
                <a:latin typeface="EB Garamond" pitchFamily="2" charset="0"/>
                <a:ea typeface="EB Garamond" pitchFamily="2" charset="0"/>
                <a:cs typeface="EB Garamond" pitchFamily="2" charset="0"/>
              </a:rPr>
              <a:t>занимает в среднем </a:t>
            </a:r>
            <a:r>
              <a:rPr lang="ru-RU" sz="3600" dirty="0">
                <a:solidFill>
                  <a:srgbClr val="C7555B"/>
                </a:solidFill>
                <a:latin typeface="EB Garamond" pitchFamily="2" charset="0"/>
                <a:ea typeface="EB Garamond" pitchFamily="2" charset="0"/>
                <a:cs typeface="EB Garamond" pitchFamily="2" charset="0"/>
              </a:rPr>
              <a:t>10 лет.</a:t>
            </a:r>
            <a:endParaRPr kumimoji="0" lang="ru-RU" altLang="ru-RU" sz="3600" i="0" u="none" strike="noStrike" cap="none" normalizeH="0" baseline="0" dirty="0">
              <a:ln>
                <a:noFill/>
              </a:ln>
              <a:solidFill>
                <a:srgbClr val="C7555B"/>
              </a:solidFill>
              <a:effectLst/>
              <a:latin typeface="EB Garamond" pitchFamily="2" charset="0"/>
              <a:ea typeface="EB Garamond" pitchFamily="2" charset="0"/>
              <a:cs typeface="EB Garamond" pitchFamily="2" charset="0"/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30F3A420-3B37-AB72-5539-BC81A539AC91}"/>
              </a:ext>
            </a:extLst>
          </p:cNvPr>
          <p:cNvGrpSpPr/>
          <p:nvPr/>
        </p:nvGrpSpPr>
        <p:grpSpPr>
          <a:xfrm>
            <a:off x="6341190" y="1725822"/>
            <a:ext cx="6429138" cy="2436105"/>
            <a:chOff x="6503487" y="2124015"/>
            <a:chExt cx="6429138" cy="2436105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57699B38-6121-79EE-9E00-E5DE56C3CDDB}"/>
                </a:ext>
              </a:extLst>
            </p:cNvPr>
            <p:cNvGrpSpPr/>
            <p:nvPr/>
          </p:nvGrpSpPr>
          <p:grpSpPr>
            <a:xfrm>
              <a:off x="6503488" y="2124015"/>
              <a:ext cx="6429137" cy="1974442"/>
              <a:chOff x="196345" y="328375"/>
              <a:chExt cx="6429137" cy="1974442"/>
            </a:xfrm>
          </p:grpSpPr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7D1CBF80-F152-3B6C-03E4-717C0E89D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09853" y="1644960"/>
                <a:ext cx="5136116" cy="657857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44DC5C0-F173-1011-CEAE-2DF5D9F6A2D6}"/>
                  </a:ext>
                </a:extLst>
              </p:cNvPr>
              <p:cNvSpPr txBox="1"/>
              <p:nvPr/>
            </p:nvSpPr>
            <p:spPr>
              <a:xfrm>
                <a:off x="196345" y="1183295"/>
                <a:ext cx="19590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ru-RU" altLang="ru-RU" sz="2400" dirty="0">
                    <a:solidFill>
                      <a:srgbClr val="311F3D"/>
                    </a:solidFill>
                    <a:latin typeface="EB Garamond" panose="00000500000000000000" pitchFamily="2" charset="0"/>
                    <a:ea typeface="EB Garamond" panose="00000500000000000000" pitchFamily="2" charset="0"/>
                    <a:cs typeface="EB Garamond" panose="00000500000000000000" pitchFamily="2" charset="0"/>
                  </a:rPr>
                  <a:t>6 мес.</a:t>
                </a:r>
                <a:endParaRPr kumimoji="0" lang="ru-RU" altLang="ru-RU" sz="2400" b="0" i="0" u="none" strike="noStrike" cap="none" normalizeH="0" baseline="0" dirty="0">
                  <a:ln>
                    <a:noFill/>
                  </a:ln>
                  <a:solidFill>
                    <a:srgbClr val="311F3D"/>
                  </a:solidFill>
                  <a:effectLst/>
                  <a:latin typeface="EB Garamond" panose="00000500000000000000" pitchFamily="2" charset="0"/>
                  <a:ea typeface="EB Garamond" panose="00000500000000000000" pitchFamily="2" charset="0"/>
                  <a:cs typeface="EB Garamond" panose="00000500000000000000" pitchFamily="2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F3BF823-3992-C55D-4B58-9C69CEF4B618}"/>
                  </a:ext>
                </a:extLst>
              </p:cNvPr>
              <p:cNvSpPr txBox="1"/>
              <p:nvPr/>
            </p:nvSpPr>
            <p:spPr>
              <a:xfrm>
                <a:off x="4666455" y="1183294"/>
                <a:ext cx="19590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2400" b="0" i="0" u="none" strike="noStrike" cap="none" normalizeH="0" baseline="0" dirty="0">
                    <a:ln>
                      <a:noFill/>
                    </a:ln>
                    <a:solidFill>
                      <a:srgbClr val="311F3D"/>
                    </a:solidFill>
                    <a:effectLst/>
                    <a:latin typeface="EB Garamond" panose="00000500000000000000" pitchFamily="2" charset="0"/>
                    <a:ea typeface="EB Garamond" panose="00000500000000000000" pitchFamily="2" charset="0"/>
                    <a:cs typeface="EB Garamond" panose="00000500000000000000" pitchFamily="2" charset="0"/>
                  </a:rPr>
                  <a:t>22 мес.</a:t>
                </a:r>
              </a:p>
            </p:txBody>
          </p:sp>
          <p:cxnSp>
            <p:nvCxnSpPr>
              <p:cNvPr id="13" name="Прямая соединительная линия 12">
                <a:extLst>
                  <a:ext uri="{FF2B5EF4-FFF2-40B4-BE49-F238E27FC236}">
                    <a16:creationId xmlns:a16="http://schemas.microsoft.com/office/drawing/2014/main" id="{6C7387F7-53D3-ED95-175A-4A9F34D0D2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3771" y="1973887"/>
                <a:ext cx="4702629" cy="0"/>
              </a:xfrm>
              <a:prstGeom prst="line">
                <a:avLst/>
              </a:prstGeom>
              <a:ln w="19050">
                <a:solidFill>
                  <a:srgbClr val="FFF9E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178EB7D-F040-01D4-A756-816CF58C2C6B}"/>
                  </a:ext>
                </a:extLst>
              </p:cNvPr>
              <p:cNvSpPr txBox="1"/>
              <p:nvPr/>
            </p:nvSpPr>
            <p:spPr>
              <a:xfrm>
                <a:off x="1873565" y="328375"/>
                <a:ext cx="279289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3600" b="0" i="0" u="none" strike="noStrike" cap="none" normalizeH="0" baseline="0" dirty="0">
                    <a:ln>
                      <a:noFill/>
                    </a:ln>
                    <a:solidFill>
                      <a:srgbClr val="311F3D"/>
                    </a:solidFill>
                    <a:effectLst/>
                    <a:latin typeface="EB Garamond" panose="00000500000000000000" pitchFamily="2" charset="0"/>
                    <a:ea typeface="EB Garamond" panose="00000500000000000000" pitchFamily="2" charset="0"/>
                    <a:cs typeface="EB Garamond" panose="00000500000000000000" pitchFamily="2" charset="0"/>
                  </a:rPr>
                  <a:t>Без лечения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A2F15AE-8350-F1B5-506E-E0EFDB38E2F7}"/>
                </a:ext>
              </a:extLst>
            </p:cNvPr>
            <p:cNvSpPr txBox="1"/>
            <p:nvPr/>
          </p:nvSpPr>
          <p:spPr>
            <a:xfrm>
              <a:off x="6503487" y="4089363"/>
              <a:ext cx="19590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altLang="ru-RU" sz="2400" dirty="0">
                  <a:solidFill>
                    <a:srgbClr val="C7555B"/>
                  </a:solidFill>
                  <a:latin typeface="EB Garamond" panose="00000500000000000000" pitchFamily="2" charset="0"/>
                  <a:ea typeface="EB Garamond" panose="00000500000000000000" pitchFamily="2" charset="0"/>
                  <a:cs typeface="EB Garamond" panose="00000500000000000000" pitchFamily="2" charset="0"/>
                </a:rPr>
                <a:t>СПИД</a:t>
              </a:r>
              <a:endPara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C7555B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  <a:cs typeface="EB Garamond" panose="000005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9EE247E-2ACB-DC60-5954-1CC3CA2F9269}"/>
                </a:ext>
              </a:extLst>
            </p:cNvPr>
            <p:cNvSpPr txBox="1"/>
            <p:nvPr/>
          </p:nvSpPr>
          <p:spPr>
            <a:xfrm>
              <a:off x="10973598" y="4098455"/>
              <a:ext cx="19590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altLang="ru-RU" sz="2400" dirty="0">
                  <a:solidFill>
                    <a:srgbClr val="311F3D"/>
                  </a:solidFill>
                  <a:latin typeface="EB Garamond" panose="00000500000000000000" pitchFamily="2" charset="0"/>
                  <a:ea typeface="EB Garamond" panose="00000500000000000000" pitchFamily="2" charset="0"/>
                  <a:cs typeface="EB Garamond" panose="00000500000000000000" pitchFamily="2" charset="0"/>
                </a:rPr>
                <a:t>Смерть</a:t>
              </a:r>
              <a:endPara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311F3D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  <a:cs typeface="EB Garamond" panose="00000500000000000000" pitchFamily="2" charset="0"/>
              </a:endParaRP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0AEC6BA6-1C83-8FCD-D282-2F7537D45A5B}"/>
              </a:ext>
            </a:extLst>
          </p:cNvPr>
          <p:cNvGrpSpPr/>
          <p:nvPr/>
        </p:nvGrpSpPr>
        <p:grpSpPr>
          <a:xfrm>
            <a:off x="6341190" y="5393981"/>
            <a:ext cx="6429137" cy="1119523"/>
            <a:chOff x="196345" y="1183294"/>
            <a:chExt cx="6429137" cy="1119523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9553CB98-CFFF-671E-8C51-DD51FCF96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09853" y="1644960"/>
              <a:ext cx="5136116" cy="65785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AFC568A-0944-5C18-620F-BDA646CAE819}"/>
                </a:ext>
              </a:extLst>
            </p:cNvPr>
            <p:cNvSpPr txBox="1"/>
            <p:nvPr/>
          </p:nvSpPr>
          <p:spPr>
            <a:xfrm>
              <a:off x="196345" y="1183295"/>
              <a:ext cx="19590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altLang="ru-RU" sz="2400" dirty="0">
                  <a:solidFill>
                    <a:srgbClr val="C7555B"/>
                  </a:solidFill>
                  <a:latin typeface="EB Garamond" panose="00000500000000000000" pitchFamily="2" charset="0"/>
                  <a:ea typeface="EB Garamond" panose="00000500000000000000" pitchFamily="2" charset="0"/>
                  <a:cs typeface="EB Garamond" panose="00000500000000000000" pitchFamily="2" charset="0"/>
                </a:rPr>
                <a:t>7.5 </a:t>
              </a:r>
              <a:r>
                <a:rPr lang="ru-RU" altLang="ru-RU" sz="2400" dirty="0">
                  <a:solidFill>
                    <a:srgbClr val="311F3D"/>
                  </a:solidFill>
                  <a:latin typeface="EB Garamond" panose="00000500000000000000" pitchFamily="2" charset="0"/>
                  <a:ea typeface="EB Garamond" panose="00000500000000000000" pitchFamily="2" charset="0"/>
                  <a:cs typeface="EB Garamond" panose="00000500000000000000" pitchFamily="2" charset="0"/>
                </a:rPr>
                <a:t>лет</a:t>
              </a:r>
              <a:endPara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311F3D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  <a:cs typeface="EB Garamond" panose="00000500000000000000" pitchFamily="2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77240E-5D43-B1D9-2F89-BB32DB3DF6F9}"/>
                </a:ext>
              </a:extLst>
            </p:cNvPr>
            <p:cNvSpPr txBox="1"/>
            <p:nvPr/>
          </p:nvSpPr>
          <p:spPr>
            <a:xfrm>
              <a:off x="4666455" y="1183294"/>
              <a:ext cx="19590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altLang="ru-RU" sz="2400" dirty="0">
                  <a:solidFill>
                    <a:srgbClr val="311F3D"/>
                  </a:solidFill>
                  <a:latin typeface="EB Garamond" panose="00000500000000000000" pitchFamily="2" charset="0"/>
                  <a:ea typeface="EB Garamond" panose="00000500000000000000" pitchFamily="2" charset="0"/>
                  <a:cs typeface="EB Garamond" panose="00000500000000000000" pitchFamily="2" charset="0"/>
                </a:rPr>
                <a:t>11.5 лет</a:t>
              </a:r>
              <a:endPara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311F3D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  <a:cs typeface="EB Garamond" panose="00000500000000000000" pitchFamily="2" charset="0"/>
              </a:endParaRPr>
            </a:p>
          </p:txBody>
        </p: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C2CEA103-76A4-B994-71AE-D4DA3230463C}"/>
                </a:ext>
              </a:extLst>
            </p:cNvPr>
            <p:cNvCxnSpPr>
              <a:cxnSpLocks/>
            </p:cNvCxnSpPr>
            <p:nvPr/>
          </p:nvCxnSpPr>
          <p:spPr>
            <a:xfrm>
              <a:off x="783771" y="1973887"/>
              <a:ext cx="4702629" cy="0"/>
            </a:xfrm>
            <a:prstGeom prst="line">
              <a:avLst/>
            </a:prstGeom>
            <a:ln w="19050">
              <a:solidFill>
                <a:srgbClr val="FFF9E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4AFE2FE-C53F-78D0-11F8-8A23BF45112A}"/>
              </a:ext>
            </a:extLst>
          </p:cNvPr>
          <p:cNvSpPr txBox="1"/>
          <p:nvPr/>
        </p:nvSpPr>
        <p:spPr>
          <a:xfrm>
            <a:off x="7158360" y="4490854"/>
            <a:ext cx="41287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3600" dirty="0">
                <a:solidFill>
                  <a:srgbClr val="311F3D"/>
                </a:solidFill>
                <a:latin typeface="EB Garamond" panose="00000500000000000000" pitchFamily="2" charset="0"/>
                <a:ea typeface="EB Garamond" panose="00000500000000000000" pitchFamily="2" charset="0"/>
                <a:cs typeface="EB Garamond" panose="00000500000000000000" pitchFamily="2" charset="0"/>
              </a:rPr>
              <a:t>П</a:t>
            </a:r>
            <a:r>
              <a:rPr kumimoji="0" lang="ru-RU" altLang="ru-RU" sz="3600" b="0" i="0" u="none" strike="noStrike" cap="none" normalizeH="0" baseline="0" dirty="0">
                <a:ln>
                  <a:noFill/>
                </a:ln>
                <a:solidFill>
                  <a:srgbClr val="311F3D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  <a:cs typeface="EB Garamond" panose="00000500000000000000" pitchFamily="2" charset="0"/>
              </a:rPr>
              <a:t>родолжительность жизни</a:t>
            </a:r>
          </a:p>
        </p:txBody>
      </p:sp>
    </p:spTree>
    <p:extLst>
      <p:ext uri="{BB962C8B-B14F-4D97-AF65-F5344CB8AC3E}">
        <p14:creationId xmlns:p14="http://schemas.microsoft.com/office/powerpoint/2010/main" val="36618978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0C4AB496-2833-B259-E6FA-6E31583565DB}"/>
              </a:ext>
            </a:extLst>
          </p:cNvPr>
          <p:cNvSpPr/>
          <p:nvPr/>
        </p:nvSpPr>
        <p:spPr>
          <a:xfrm>
            <a:off x="-6363337" y="-6675821"/>
            <a:ext cx="9633438" cy="9546454"/>
          </a:xfrm>
          <a:prstGeom prst="ellipse">
            <a:avLst/>
          </a:prstGeom>
          <a:solidFill>
            <a:srgbClr val="5C52B9"/>
          </a:solidFill>
          <a:ln>
            <a:noFill/>
          </a:ln>
          <a:effectLst>
            <a:outerShdw blurRad="469900" dist="50800" dir="5400000" sx="103000" sy="103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562884"/>
              </a:solidFill>
              <a:latin typeface="EB Garamond" pitchFamily="2" charset="0"/>
              <a:ea typeface="EB Garamond" pitchFamily="2" charset="0"/>
              <a:cs typeface="EB Garamon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56A79D-38A4-DC3F-C5AC-700DAD346AD2}"/>
              </a:ext>
            </a:extLst>
          </p:cNvPr>
          <p:cNvSpPr txBox="1"/>
          <p:nvPr/>
        </p:nvSpPr>
        <p:spPr>
          <a:xfrm>
            <a:off x="3383972" y="228600"/>
            <a:ext cx="54240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5400" b="1" dirty="0">
                <a:solidFill>
                  <a:srgbClr val="311F3D"/>
                </a:solidFill>
                <a:latin typeface="EB Garamond" pitchFamily="2" charset="0"/>
                <a:ea typeface="EB Garamond" pitchFamily="2" charset="0"/>
                <a:cs typeface="EB Garamond" pitchFamily="2" charset="0"/>
              </a:rPr>
              <a:t>История </a:t>
            </a:r>
            <a:r>
              <a:rPr lang="ru-RU" altLang="ru-RU" sz="5400" b="1" dirty="0">
                <a:solidFill>
                  <a:srgbClr val="C7555B"/>
                </a:solidFill>
                <a:latin typeface="EB Garamond" pitchFamily="2" charset="0"/>
                <a:ea typeface="EB Garamond" pitchFamily="2" charset="0"/>
                <a:cs typeface="EB Garamond" pitchFamily="2" charset="0"/>
              </a:rPr>
              <a:t>СПИДа</a:t>
            </a:r>
            <a:endParaRPr kumimoji="0" lang="ru-RU" altLang="ru-RU" sz="5400" b="1" i="0" u="none" strike="noStrike" cap="none" normalizeH="0" baseline="0" dirty="0">
              <a:ln>
                <a:noFill/>
              </a:ln>
              <a:solidFill>
                <a:srgbClr val="311F3D"/>
              </a:solidFill>
              <a:effectLst/>
              <a:latin typeface="EB Garamond" pitchFamily="2" charset="0"/>
              <a:ea typeface="EB Garamond" pitchFamily="2" charset="0"/>
              <a:cs typeface="EB Garamond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199478-0CBB-9D33-0058-EB864FF14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7136" y="3049441"/>
            <a:ext cx="10217727" cy="3795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0EC20EA-FAD9-FD4F-6B39-24DF4E331362}"/>
              </a:ext>
            </a:extLst>
          </p:cNvPr>
          <p:cNvSpPr txBox="1"/>
          <p:nvPr/>
        </p:nvSpPr>
        <p:spPr>
          <a:xfrm>
            <a:off x="2063469" y="2469516"/>
            <a:ext cx="649857" cy="379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EB Garamond" pitchFamily="2" charset="0"/>
                <a:ea typeface="EB Garamond" pitchFamily="2" charset="0"/>
                <a:cs typeface="EB Garamond" pitchFamily="2" charset="0"/>
              </a:rPr>
              <a:t>1982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441335-8D34-A144-ECA2-0A6393428C96}"/>
              </a:ext>
            </a:extLst>
          </p:cNvPr>
          <p:cNvSpPr txBox="1"/>
          <p:nvPr/>
        </p:nvSpPr>
        <p:spPr>
          <a:xfrm>
            <a:off x="5740753" y="2469516"/>
            <a:ext cx="1768186" cy="379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EB Garamond" pitchFamily="2" charset="0"/>
                <a:ea typeface="EB Garamond" pitchFamily="2" charset="0"/>
                <a:cs typeface="EB Garamond" pitchFamily="2" charset="0"/>
              </a:rPr>
              <a:t>1988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EE2276-84CD-8D60-59CF-5B2CDF6E4744}"/>
              </a:ext>
            </a:extLst>
          </p:cNvPr>
          <p:cNvSpPr txBox="1"/>
          <p:nvPr/>
        </p:nvSpPr>
        <p:spPr>
          <a:xfrm>
            <a:off x="4534156" y="2476850"/>
            <a:ext cx="761481" cy="379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EB Garamond" pitchFamily="2" charset="0"/>
                <a:ea typeface="EB Garamond" pitchFamily="2" charset="0"/>
                <a:cs typeface="EB Garamond" pitchFamily="2" charset="0"/>
              </a:rPr>
              <a:t>1987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8684A9-980C-9DC2-1A3F-AA60EB7540B2}"/>
              </a:ext>
            </a:extLst>
          </p:cNvPr>
          <p:cNvSpPr txBox="1"/>
          <p:nvPr/>
        </p:nvSpPr>
        <p:spPr>
          <a:xfrm>
            <a:off x="6963261" y="2457457"/>
            <a:ext cx="7614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EB Garamond" pitchFamily="2" charset="0"/>
                <a:ea typeface="EB Garamond" pitchFamily="2" charset="0"/>
                <a:cs typeface="EB Garamond" pitchFamily="2" charset="0"/>
              </a:rPr>
              <a:t>1989</a:t>
            </a:r>
            <a:endParaRPr lang="ru-RU" dirty="0">
              <a:latin typeface="EB Garamond" pitchFamily="2" charset="0"/>
              <a:ea typeface="EB Garamond" pitchFamily="2" charset="0"/>
              <a:cs typeface="EB Garamond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32F8D8-C74C-B6BD-E296-1697FDB8B616}"/>
              </a:ext>
            </a:extLst>
          </p:cNvPr>
          <p:cNvSpPr txBox="1"/>
          <p:nvPr/>
        </p:nvSpPr>
        <p:spPr>
          <a:xfrm>
            <a:off x="8146668" y="2457457"/>
            <a:ext cx="848159" cy="379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EB Garamond" pitchFamily="2" charset="0"/>
                <a:ea typeface="EB Garamond" pitchFamily="2" charset="0"/>
                <a:cs typeface="EB Garamond" pitchFamily="2" charset="0"/>
              </a:rPr>
              <a:t>19</a:t>
            </a:r>
            <a:r>
              <a:rPr lang="en-US" dirty="0">
                <a:latin typeface="EB Garamond" pitchFamily="2" charset="0"/>
                <a:ea typeface="EB Garamond" pitchFamily="2" charset="0"/>
                <a:cs typeface="EB Garamond" pitchFamily="2" charset="0"/>
              </a:rPr>
              <a:t>91</a:t>
            </a:r>
            <a:endParaRPr lang="ru-RU" dirty="0">
              <a:latin typeface="EB Garamond" pitchFamily="2" charset="0"/>
              <a:ea typeface="EB Garamond" pitchFamily="2" charset="0"/>
              <a:cs typeface="EB Garamond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D18902-F538-1390-7E37-91D7BAD1E035}"/>
              </a:ext>
            </a:extLst>
          </p:cNvPr>
          <p:cNvSpPr txBox="1"/>
          <p:nvPr/>
        </p:nvSpPr>
        <p:spPr>
          <a:xfrm>
            <a:off x="9436677" y="2465424"/>
            <a:ext cx="1768186" cy="379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EB Garamond" pitchFamily="2" charset="0"/>
                <a:ea typeface="EB Garamond" pitchFamily="2" charset="0"/>
                <a:cs typeface="EB Garamond" pitchFamily="2" charset="0"/>
              </a:rPr>
              <a:t>199</a:t>
            </a:r>
            <a:r>
              <a:rPr lang="en-US" dirty="0">
                <a:latin typeface="EB Garamond" pitchFamily="2" charset="0"/>
                <a:ea typeface="EB Garamond" pitchFamily="2" charset="0"/>
                <a:cs typeface="EB Garamond" pitchFamily="2" charset="0"/>
              </a:rPr>
              <a:t>6</a:t>
            </a:r>
            <a:endParaRPr lang="ru-RU" dirty="0">
              <a:latin typeface="EB Garamond" pitchFamily="2" charset="0"/>
              <a:ea typeface="EB Garamond" pitchFamily="2" charset="0"/>
              <a:cs typeface="EB Garamond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FE04F0-FA0B-F128-460B-D01C90097816}"/>
              </a:ext>
            </a:extLst>
          </p:cNvPr>
          <p:cNvSpPr txBox="1"/>
          <p:nvPr/>
        </p:nvSpPr>
        <p:spPr>
          <a:xfrm>
            <a:off x="3084530" y="2469852"/>
            <a:ext cx="1768186" cy="379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EB Garamond" pitchFamily="2" charset="0"/>
                <a:ea typeface="EB Garamond" pitchFamily="2" charset="0"/>
                <a:cs typeface="EB Garamond" pitchFamily="2" charset="0"/>
              </a:rPr>
              <a:t>1983-1984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505CB0-312A-F366-E713-6E229E6487AB}"/>
              </a:ext>
            </a:extLst>
          </p:cNvPr>
          <p:cNvSpPr txBox="1"/>
          <p:nvPr/>
        </p:nvSpPr>
        <p:spPr>
          <a:xfrm>
            <a:off x="602032" y="2469516"/>
            <a:ext cx="1208803" cy="379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EB Garamond" pitchFamily="2" charset="0"/>
                <a:ea typeface="EB Garamond" pitchFamily="2" charset="0"/>
                <a:cs typeface="EB Garamond" pitchFamily="2" charset="0"/>
              </a:rPr>
              <a:t>1979-1981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2DF7F1-C803-705C-C36C-72E0E152327B}"/>
              </a:ext>
            </a:extLst>
          </p:cNvPr>
          <p:cNvSpPr txBox="1"/>
          <p:nvPr/>
        </p:nvSpPr>
        <p:spPr>
          <a:xfrm>
            <a:off x="10705875" y="2472374"/>
            <a:ext cx="1768186" cy="379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EB Garamond" pitchFamily="2" charset="0"/>
                <a:ea typeface="EB Garamond" pitchFamily="2" charset="0"/>
                <a:cs typeface="EB Garamond" pitchFamily="2" charset="0"/>
              </a:rPr>
              <a:t>1998</a:t>
            </a:r>
            <a:endParaRPr lang="ru-RU" dirty="0">
              <a:latin typeface="EB Garamond" pitchFamily="2" charset="0"/>
              <a:ea typeface="EB Garamond" pitchFamily="2" charset="0"/>
              <a:cs typeface="EB Garamond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7C7ADA-4DA2-2BC1-C028-357B4F7703BC}"/>
              </a:ext>
            </a:extLst>
          </p:cNvPr>
          <p:cNvSpPr txBox="1"/>
          <p:nvPr/>
        </p:nvSpPr>
        <p:spPr>
          <a:xfrm>
            <a:off x="212142" y="3582828"/>
            <a:ext cx="220687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EB Garamond" pitchFamily="2" charset="0"/>
                <a:ea typeface="EB Garamond" pitchFamily="2" charset="0"/>
                <a:cs typeface="EB Garamond" pitchFamily="2" charset="0"/>
              </a:rPr>
              <a:t>Врачи фиксируют случаи саркомы Капоши и пневмоцистной пневмонии у пациентов в США.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4DC9AA-C8DF-8EE8-E4E8-61CB9B142383}"/>
              </a:ext>
            </a:extLst>
          </p:cNvPr>
          <p:cNvSpPr txBox="1"/>
          <p:nvPr/>
        </p:nvSpPr>
        <p:spPr>
          <a:xfrm>
            <a:off x="1210864" y="5704897"/>
            <a:ext cx="27577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EB Garamond" pitchFamily="2" charset="0"/>
                <a:ea typeface="EB Garamond" pitchFamily="2" charset="0"/>
                <a:cs typeface="EB Garamond" pitchFamily="2" charset="0"/>
              </a:rPr>
              <a:t>СПИД зарегистрирован как новое заболевание.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6EBA8B-AFEF-A3E4-709D-0A73FB10B823}"/>
              </a:ext>
            </a:extLst>
          </p:cNvPr>
          <p:cNvSpPr txBox="1"/>
          <p:nvPr/>
        </p:nvSpPr>
        <p:spPr>
          <a:xfrm>
            <a:off x="2443277" y="3800970"/>
            <a:ext cx="27577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EB Garamond" pitchFamily="2" charset="0"/>
                <a:ea typeface="EB Garamond" pitchFamily="2" charset="0"/>
                <a:cs typeface="EB Garamond" pitchFamily="2" charset="0"/>
              </a:rPr>
              <a:t>Выявлен возбудитель болезни, созданы тест-системы.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AC903DB-D365-E4A7-722C-858B5B1144C9}"/>
              </a:ext>
            </a:extLst>
          </p:cNvPr>
          <p:cNvSpPr txBox="1"/>
          <p:nvPr/>
        </p:nvSpPr>
        <p:spPr>
          <a:xfrm>
            <a:off x="4092205" y="5704896"/>
            <a:ext cx="21393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EB Garamond" pitchFamily="2" charset="0"/>
                <a:ea typeface="EB Garamond" pitchFamily="2" charset="0"/>
                <a:cs typeface="EB Garamond" pitchFamily="2" charset="0"/>
              </a:rPr>
              <a:t>Первый случай СПИДа в СССР.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9463CE-7337-CCBE-35F0-25FC0E24690D}"/>
              </a:ext>
            </a:extLst>
          </p:cNvPr>
          <p:cNvSpPr txBox="1"/>
          <p:nvPr/>
        </p:nvSpPr>
        <p:spPr>
          <a:xfrm>
            <a:off x="5105725" y="3572185"/>
            <a:ext cx="220687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EB Garamond" pitchFamily="2" charset="0"/>
                <a:ea typeface="EB Garamond" pitchFamily="2" charset="0"/>
                <a:cs typeface="EB Garamond" pitchFamily="2" charset="0"/>
              </a:rPr>
              <a:t>Всемирный день борьбы со СПИДом (1 декабря). 136 стран, 250 тыс. больных.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3096C2C-EBAC-D15A-6EE7-56C3E1A7129C}"/>
              </a:ext>
            </a:extLst>
          </p:cNvPr>
          <p:cNvSpPr txBox="1"/>
          <p:nvPr/>
        </p:nvSpPr>
        <p:spPr>
          <a:xfrm>
            <a:off x="6355177" y="5427897"/>
            <a:ext cx="22068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EB Garamond" pitchFamily="2" charset="0"/>
                <a:ea typeface="EB Garamond" pitchFamily="2" charset="0"/>
                <a:cs typeface="EB Garamond" pitchFamily="2" charset="0"/>
              </a:rPr>
              <a:t>На юге России заражены 279 детей по вине медиков.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7BCEF5-F1A7-A6C4-0D05-448D56369CFD}"/>
              </a:ext>
            </a:extLst>
          </p:cNvPr>
          <p:cNvSpPr txBox="1"/>
          <p:nvPr/>
        </p:nvSpPr>
        <p:spPr>
          <a:xfrm>
            <a:off x="7515865" y="3800970"/>
            <a:ext cx="22068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EB Garamond" pitchFamily="2" charset="0"/>
                <a:ea typeface="EB Garamond" pitchFamily="2" charset="0"/>
                <a:cs typeface="EB Garamond" pitchFamily="2" charset="0"/>
              </a:rPr>
              <a:t>В России открыты СПИД-сервисные организации.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E0AE434-1C9E-F834-296D-245D75CABD01}"/>
              </a:ext>
            </a:extLst>
          </p:cNvPr>
          <p:cNvSpPr txBox="1"/>
          <p:nvPr/>
        </p:nvSpPr>
        <p:spPr>
          <a:xfrm>
            <a:off x="10182750" y="3800970"/>
            <a:ext cx="22913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EB Garamond" pitchFamily="2" charset="0"/>
                <a:ea typeface="EB Garamond" pitchFamily="2" charset="0"/>
                <a:cs typeface="EB Garamond" pitchFamily="2" charset="0"/>
              </a:rPr>
              <a:t>Созданы более эффективные лекарства.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8ECFAD3-4D0B-E96A-11C2-72F5EF683A63}"/>
              </a:ext>
            </a:extLst>
          </p:cNvPr>
          <p:cNvSpPr txBox="1"/>
          <p:nvPr/>
        </p:nvSpPr>
        <p:spPr>
          <a:xfrm>
            <a:off x="9179858" y="5427897"/>
            <a:ext cx="19938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EB Garamond" pitchFamily="2" charset="0"/>
                <a:ea typeface="EB Garamond" pitchFamily="2" charset="0"/>
                <a:cs typeface="EB Garamond" pitchFamily="2" charset="0"/>
              </a:rPr>
              <a:t>ВИЧ в России распространяется через наркотики.</a:t>
            </a:r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F13A2B92-DE64-25FB-FFC2-66F1170F9340}"/>
              </a:ext>
            </a:extLst>
          </p:cNvPr>
          <p:cNvCxnSpPr>
            <a:cxnSpLocks/>
          </p:cNvCxnSpPr>
          <p:nvPr/>
        </p:nvCxnSpPr>
        <p:spPr>
          <a:xfrm>
            <a:off x="2380983" y="3572185"/>
            <a:ext cx="0" cy="1903926"/>
          </a:xfrm>
          <a:prstGeom prst="line">
            <a:avLst/>
          </a:prstGeom>
          <a:ln w="38100">
            <a:solidFill>
              <a:srgbClr val="5C52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49C2B041-0F31-BB5C-8960-FDF10EF568D9}"/>
              </a:ext>
            </a:extLst>
          </p:cNvPr>
          <p:cNvCxnSpPr>
            <a:cxnSpLocks/>
          </p:cNvCxnSpPr>
          <p:nvPr/>
        </p:nvCxnSpPr>
        <p:spPr>
          <a:xfrm>
            <a:off x="4852716" y="3497385"/>
            <a:ext cx="0" cy="1903926"/>
          </a:xfrm>
          <a:prstGeom prst="line">
            <a:avLst/>
          </a:prstGeom>
          <a:ln w="38100">
            <a:solidFill>
              <a:srgbClr val="5C52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BEDD45EC-0513-2EF8-AA72-D8FF1ECA19C3}"/>
              </a:ext>
            </a:extLst>
          </p:cNvPr>
          <p:cNvCxnSpPr>
            <a:cxnSpLocks/>
          </p:cNvCxnSpPr>
          <p:nvPr/>
        </p:nvCxnSpPr>
        <p:spPr>
          <a:xfrm>
            <a:off x="7336860" y="3523971"/>
            <a:ext cx="0" cy="1903926"/>
          </a:xfrm>
          <a:prstGeom prst="line">
            <a:avLst/>
          </a:prstGeom>
          <a:ln w="38100">
            <a:solidFill>
              <a:srgbClr val="5C52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6DF7DDE7-9293-CE8F-88B9-2ADD5E0DEC73}"/>
              </a:ext>
            </a:extLst>
          </p:cNvPr>
          <p:cNvCxnSpPr>
            <a:cxnSpLocks/>
          </p:cNvCxnSpPr>
          <p:nvPr/>
        </p:nvCxnSpPr>
        <p:spPr>
          <a:xfrm>
            <a:off x="9801759" y="3553737"/>
            <a:ext cx="0" cy="1903926"/>
          </a:xfrm>
          <a:prstGeom prst="line">
            <a:avLst/>
          </a:prstGeom>
          <a:ln w="38100">
            <a:solidFill>
              <a:srgbClr val="5C52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7D39C896-E87B-C920-10C6-878DDB7F5551}"/>
              </a:ext>
            </a:extLst>
          </p:cNvPr>
          <p:cNvSpPr txBox="1"/>
          <p:nvPr/>
        </p:nvSpPr>
        <p:spPr>
          <a:xfrm>
            <a:off x="3383972" y="1209203"/>
            <a:ext cx="9723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EB Garamond" pitchFamily="2" charset="0"/>
                <a:ea typeface="EB Garamond" pitchFamily="2" charset="0"/>
                <a:cs typeface="EB Garamond" pitchFamily="2" charset="0"/>
              </a:rPr>
              <a:t>По статистике на </a:t>
            </a:r>
            <a:r>
              <a:rPr lang="ru-RU" dirty="0">
                <a:solidFill>
                  <a:srgbClr val="C7555B"/>
                </a:solidFill>
                <a:latin typeface="EB Garamond" pitchFamily="2" charset="0"/>
                <a:ea typeface="EB Garamond" pitchFamily="2" charset="0"/>
                <a:cs typeface="EB Garamond" pitchFamily="2" charset="0"/>
              </a:rPr>
              <a:t>2020г.</a:t>
            </a:r>
            <a:r>
              <a:rPr lang="ru-RU" dirty="0">
                <a:latin typeface="EB Garamond" pitchFamily="2" charset="0"/>
                <a:ea typeface="EB Garamond" pitchFamily="2" charset="0"/>
                <a:cs typeface="EB Garamond" pitchFamily="2" charset="0"/>
              </a:rPr>
              <a:t> в России </a:t>
            </a:r>
            <a:r>
              <a:rPr lang="ru-RU" dirty="0">
                <a:solidFill>
                  <a:srgbClr val="C7555B"/>
                </a:solidFill>
                <a:latin typeface="EB Garamond" pitchFamily="2" charset="0"/>
                <a:ea typeface="EB Garamond" pitchFamily="2" charset="0"/>
                <a:cs typeface="EB Garamond" pitchFamily="2" charset="0"/>
              </a:rPr>
              <a:t>1 млн </a:t>
            </a:r>
            <a:r>
              <a:rPr lang="ru-RU" dirty="0">
                <a:latin typeface="EB Garamond" pitchFamily="2" charset="0"/>
                <a:ea typeface="EB Garamond" pitchFamily="2" charset="0"/>
                <a:cs typeface="EB Garamond" pitchFamily="2" charset="0"/>
              </a:rPr>
              <a:t>людей с ВИЧ.</a:t>
            </a:r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4C3C63C1-54AD-13E6-3602-9764E748C40D}"/>
              </a:ext>
            </a:extLst>
          </p:cNvPr>
          <p:cNvGrpSpPr/>
          <p:nvPr/>
        </p:nvGrpSpPr>
        <p:grpSpPr>
          <a:xfrm>
            <a:off x="8988797" y="70893"/>
            <a:ext cx="3093239" cy="2401482"/>
            <a:chOff x="7597211" y="3583597"/>
            <a:chExt cx="3093239" cy="2545765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A167A0BC-0039-2DD9-8308-533D6ACEE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597211" y="3583597"/>
              <a:ext cx="3093239" cy="2545765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5AE9446-53DF-C1C1-97EC-6F0E581B1C7C}"/>
                </a:ext>
              </a:extLst>
            </p:cNvPr>
            <p:cNvSpPr txBox="1"/>
            <p:nvPr/>
          </p:nvSpPr>
          <p:spPr>
            <a:xfrm>
              <a:off x="7734482" y="4101972"/>
              <a:ext cx="2670220" cy="1200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>
                  <a:solidFill>
                    <a:srgbClr val="C7555B"/>
                  </a:solidFill>
                  <a:latin typeface="EB Garamond" pitchFamily="2" charset="0"/>
                  <a:ea typeface="EB Garamond" pitchFamily="2" charset="0"/>
                  <a:cs typeface="EB Garamond" pitchFamily="2" charset="0"/>
                </a:rPr>
                <a:t>Важный факт</a:t>
              </a:r>
            </a:p>
            <a:p>
              <a:pPr algn="ctr"/>
              <a:r>
                <a:rPr lang="ru-RU" dirty="0">
                  <a:latin typeface="EB Garamond" pitchFamily="2" charset="0"/>
                  <a:ea typeface="EB Garamond" pitchFamily="2" charset="0"/>
                  <a:cs typeface="EB Garamond" pitchFamily="2" charset="0"/>
                </a:rPr>
                <a:t>Лекарство от СПИДа пока не изобретено.</a:t>
              </a:r>
              <a:endParaRPr lang="ru-RU" dirty="0">
                <a:solidFill>
                  <a:srgbClr val="311F3D"/>
                </a:solidFill>
                <a:latin typeface="EB Garamond" pitchFamily="2" charset="0"/>
                <a:ea typeface="EB Garamond" pitchFamily="2" charset="0"/>
                <a:cs typeface="EB Garamond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49789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EE978665-E69B-A4BA-9048-58A67089C864}"/>
              </a:ext>
            </a:extLst>
          </p:cNvPr>
          <p:cNvSpPr/>
          <p:nvPr/>
        </p:nvSpPr>
        <p:spPr>
          <a:xfrm>
            <a:off x="1319974" y="4983804"/>
            <a:ext cx="9633438" cy="9546454"/>
          </a:xfrm>
          <a:prstGeom prst="ellipse">
            <a:avLst/>
          </a:prstGeom>
          <a:solidFill>
            <a:srgbClr val="5C52B9"/>
          </a:solidFill>
          <a:ln>
            <a:noFill/>
          </a:ln>
          <a:effectLst>
            <a:outerShdw blurRad="469900" dist="50800" dir="5400000" sx="103000" sy="103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>
              <a:solidFill>
                <a:srgbClr val="562884"/>
              </a:solidFill>
              <a:latin typeface="EB Garamond" pitchFamily="2" charset="0"/>
              <a:ea typeface="EB Garamond" pitchFamily="2" charset="0"/>
              <a:cs typeface="EB Garamon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0CA797-1EBE-C0A4-041E-0ED12CA3CA4B}"/>
              </a:ext>
            </a:extLst>
          </p:cNvPr>
          <p:cNvSpPr txBox="1"/>
          <p:nvPr/>
        </p:nvSpPr>
        <p:spPr>
          <a:xfrm>
            <a:off x="525426" y="2879121"/>
            <a:ext cx="114879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5400" b="1" dirty="0">
                <a:solidFill>
                  <a:srgbClr val="C7555B"/>
                </a:solidFill>
                <a:latin typeface="EB Garamond" pitchFamily="2" charset="0"/>
                <a:ea typeface="EB Garamond" pitchFamily="2" charset="0"/>
                <a:cs typeface="EB Garamond" pitchFamily="2" charset="0"/>
              </a:rPr>
              <a:t>СПИД</a:t>
            </a:r>
            <a:r>
              <a:rPr lang="ru-RU" altLang="ru-RU" sz="5400" b="1" dirty="0">
                <a:solidFill>
                  <a:srgbClr val="311F3D"/>
                </a:solidFill>
                <a:latin typeface="EB Garamond" pitchFamily="2" charset="0"/>
                <a:ea typeface="EB Garamond" pitchFamily="2" charset="0"/>
                <a:cs typeface="EB Garamond" pitchFamily="2" charset="0"/>
              </a:rPr>
              <a:t>-индикаторные заболевания</a:t>
            </a:r>
            <a:endParaRPr kumimoji="0" lang="ru-RU" altLang="ru-RU" sz="5400" b="1" i="0" u="none" strike="noStrike" cap="none" normalizeH="0" baseline="0" dirty="0">
              <a:ln>
                <a:noFill/>
              </a:ln>
              <a:solidFill>
                <a:srgbClr val="311F3D"/>
              </a:solidFill>
              <a:effectLst/>
              <a:latin typeface="EB Garamond" pitchFamily="2" charset="0"/>
              <a:ea typeface="EB Garamond" pitchFamily="2" charset="0"/>
              <a:cs typeface="EB Garamond" pitchFamily="2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5007C59-974C-4A7A-8C09-BBBBF1FEC4AE}"/>
              </a:ext>
            </a:extLst>
          </p:cNvPr>
          <p:cNvGrpSpPr/>
          <p:nvPr/>
        </p:nvGrpSpPr>
        <p:grpSpPr>
          <a:xfrm>
            <a:off x="517097" y="141890"/>
            <a:ext cx="3547957" cy="2920002"/>
            <a:chOff x="7597211" y="3583597"/>
            <a:chExt cx="3547957" cy="2920002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7A4BB45D-33C4-B5FC-988B-FAC2C801A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97211" y="3583597"/>
              <a:ext cx="3547957" cy="292000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9F6DA6-011A-2B96-5DF3-DAA524FDABC9}"/>
                </a:ext>
              </a:extLst>
            </p:cNvPr>
            <p:cNvSpPr txBox="1"/>
            <p:nvPr/>
          </p:nvSpPr>
          <p:spPr>
            <a:xfrm>
              <a:off x="7754866" y="4134712"/>
              <a:ext cx="296719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>
                  <a:solidFill>
                    <a:srgbClr val="C7555B"/>
                  </a:solidFill>
                  <a:latin typeface="EB Garamond" pitchFamily="2" charset="0"/>
                  <a:ea typeface="EB Garamond" pitchFamily="2" charset="0"/>
                  <a:cs typeface="EB Garamond" pitchFamily="2" charset="0"/>
                </a:rPr>
                <a:t>Пневмоцистоз</a:t>
              </a:r>
            </a:p>
            <a:p>
              <a:pPr algn="ctr"/>
              <a:r>
                <a:rPr lang="ru-RU" dirty="0"/>
                <a:t>Поражает легкие, вызывает слабость, одышку, интоксикацию.</a:t>
              </a:r>
              <a:endParaRPr lang="ru-RU" dirty="0">
                <a:solidFill>
                  <a:srgbClr val="311F3D"/>
                </a:solidFill>
                <a:latin typeface="EB Garamond" pitchFamily="2" charset="0"/>
                <a:ea typeface="EB Garamond" pitchFamily="2" charset="0"/>
                <a:cs typeface="EB Garamond" pitchFamily="2" charset="0"/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F0D81CE-2C7E-838F-C122-A319C5DF282A}"/>
              </a:ext>
            </a:extLst>
          </p:cNvPr>
          <p:cNvGrpSpPr/>
          <p:nvPr/>
        </p:nvGrpSpPr>
        <p:grpSpPr>
          <a:xfrm>
            <a:off x="4495441" y="141890"/>
            <a:ext cx="3547957" cy="2920002"/>
            <a:chOff x="7597211" y="3583597"/>
            <a:chExt cx="3547957" cy="2920002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6F032B6-8DC0-4151-ACDB-4A3F0201B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97211" y="3583597"/>
              <a:ext cx="3547957" cy="292000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A87B159-9DE8-9B53-2E11-1B860BA99A5D}"/>
                </a:ext>
              </a:extLst>
            </p:cNvPr>
            <p:cNvSpPr txBox="1"/>
            <p:nvPr/>
          </p:nvSpPr>
          <p:spPr>
            <a:xfrm>
              <a:off x="7754866" y="4134712"/>
              <a:ext cx="2967195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>
                  <a:solidFill>
                    <a:srgbClr val="C7555B"/>
                  </a:solidFill>
                  <a:latin typeface="EB Garamond" pitchFamily="2" charset="0"/>
                  <a:ea typeface="EB Garamond" pitchFamily="2" charset="0"/>
                  <a:cs typeface="EB Garamond" pitchFamily="2" charset="0"/>
                </a:rPr>
                <a:t>Кандидоз</a:t>
              </a:r>
            </a:p>
            <a:p>
              <a:pPr algn="ctr"/>
              <a:r>
                <a:rPr lang="ru-RU" dirty="0"/>
                <a:t>Грибковая инфекция, поражающая кожу, слизистые оболочки, ногти и внутренние органы.</a:t>
              </a:r>
              <a:endParaRPr lang="ru-RU" dirty="0">
                <a:solidFill>
                  <a:srgbClr val="311F3D"/>
                </a:solidFill>
                <a:latin typeface="EB Garamond" pitchFamily="2" charset="0"/>
                <a:ea typeface="EB Garamond" pitchFamily="2" charset="0"/>
                <a:cs typeface="EB Garamond" pitchFamily="2" charset="0"/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1AD331D5-66AC-201D-2D6B-6EF6F7A7BD87}"/>
              </a:ext>
            </a:extLst>
          </p:cNvPr>
          <p:cNvGrpSpPr/>
          <p:nvPr/>
        </p:nvGrpSpPr>
        <p:grpSpPr>
          <a:xfrm>
            <a:off x="8473785" y="141890"/>
            <a:ext cx="3547957" cy="2920002"/>
            <a:chOff x="7597211" y="3583597"/>
            <a:chExt cx="3547957" cy="2920002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04865ACD-E55E-3112-45BC-903B37E89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97211" y="3583597"/>
              <a:ext cx="3547957" cy="292000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BD6DEEF-6CBF-CF7D-9FE5-9C5B1B71ABA6}"/>
                </a:ext>
              </a:extLst>
            </p:cNvPr>
            <p:cNvSpPr txBox="1"/>
            <p:nvPr/>
          </p:nvSpPr>
          <p:spPr>
            <a:xfrm>
              <a:off x="7754866" y="4134712"/>
              <a:ext cx="2967195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>
                  <a:solidFill>
                    <a:srgbClr val="C7555B"/>
                  </a:solidFill>
                  <a:latin typeface="EB Garamond" pitchFamily="2" charset="0"/>
                  <a:ea typeface="EB Garamond" pitchFamily="2" charset="0"/>
                  <a:cs typeface="EB Garamond" pitchFamily="2" charset="0"/>
                </a:rPr>
                <a:t>Токсоплазмоз</a:t>
              </a:r>
            </a:p>
            <a:p>
              <a:pPr algn="ctr"/>
              <a:r>
                <a:rPr lang="ru-RU" dirty="0"/>
                <a:t>Паразитарная инфекция, особенно опасная для беременных и пациентов со СПИДом.</a:t>
              </a:r>
              <a:endParaRPr lang="ru-RU" dirty="0">
                <a:solidFill>
                  <a:srgbClr val="311F3D"/>
                </a:solidFill>
                <a:latin typeface="EB Garamond" pitchFamily="2" charset="0"/>
                <a:ea typeface="EB Garamond" pitchFamily="2" charset="0"/>
                <a:cs typeface="EB Garamond" pitchFamily="2" charset="0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50E77BFE-D1BB-5548-B73D-B573B38B5615}"/>
              </a:ext>
            </a:extLst>
          </p:cNvPr>
          <p:cNvGrpSpPr/>
          <p:nvPr/>
        </p:nvGrpSpPr>
        <p:grpSpPr>
          <a:xfrm>
            <a:off x="389813" y="4047679"/>
            <a:ext cx="3547957" cy="2920002"/>
            <a:chOff x="7597211" y="3583597"/>
            <a:chExt cx="3547957" cy="2920002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9FC81DE5-04F7-8977-39C1-8F70C7E61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97211" y="3583597"/>
              <a:ext cx="3547957" cy="292000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987DE1D-5AD9-DB10-6CD4-1246FB8A3AF0}"/>
                </a:ext>
              </a:extLst>
            </p:cNvPr>
            <p:cNvSpPr txBox="1"/>
            <p:nvPr/>
          </p:nvSpPr>
          <p:spPr>
            <a:xfrm>
              <a:off x="7754866" y="4134712"/>
              <a:ext cx="296719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 err="1">
                  <a:solidFill>
                    <a:srgbClr val="C7555B"/>
                  </a:solidFill>
                  <a:latin typeface="EB Garamond" pitchFamily="2" charset="0"/>
                  <a:ea typeface="EB Garamond" pitchFamily="2" charset="0"/>
                  <a:cs typeface="EB Garamond" pitchFamily="2" charset="0"/>
                </a:rPr>
                <a:t>Криптококкоз</a:t>
              </a:r>
              <a:endParaRPr lang="ru-RU" sz="3600" dirty="0">
                <a:solidFill>
                  <a:srgbClr val="C7555B"/>
                </a:solidFill>
                <a:latin typeface="EB Garamond" pitchFamily="2" charset="0"/>
                <a:ea typeface="EB Garamond" pitchFamily="2" charset="0"/>
                <a:cs typeface="EB Garamond" pitchFamily="2" charset="0"/>
              </a:endParaRPr>
            </a:p>
            <a:p>
              <a:pPr algn="ctr"/>
              <a:r>
                <a:rPr lang="ru-RU" dirty="0"/>
                <a:t>Грибковая инфекция, схожая с пневмонией.</a:t>
              </a:r>
              <a:endParaRPr lang="ru-RU" dirty="0">
                <a:solidFill>
                  <a:srgbClr val="311F3D"/>
                </a:solidFill>
                <a:latin typeface="EB Garamond" pitchFamily="2" charset="0"/>
                <a:ea typeface="EB Garamond" pitchFamily="2" charset="0"/>
                <a:cs typeface="EB Garamond" pitchFamily="2" charset="0"/>
              </a:endParaRP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A716680F-941A-0573-95E2-B1B9675D1024}"/>
              </a:ext>
            </a:extLst>
          </p:cNvPr>
          <p:cNvGrpSpPr/>
          <p:nvPr/>
        </p:nvGrpSpPr>
        <p:grpSpPr>
          <a:xfrm>
            <a:off x="8473785" y="4047679"/>
            <a:ext cx="3547957" cy="2920002"/>
            <a:chOff x="7597211" y="3583597"/>
            <a:chExt cx="3547957" cy="2920002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FD396694-DB51-353A-F6BB-409C43FC5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97211" y="3583597"/>
              <a:ext cx="3547957" cy="292000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534581B-822B-AEC6-9809-82EC543DFA89}"/>
                </a:ext>
              </a:extLst>
            </p:cNvPr>
            <p:cNvSpPr txBox="1"/>
            <p:nvPr/>
          </p:nvSpPr>
          <p:spPr>
            <a:xfrm>
              <a:off x="7754866" y="4134712"/>
              <a:ext cx="296719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>
                  <a:solidFill>
                    <a:srgbClr val="C7555B"/>
                  </a:solidFill>
                  <a:latin typeface="EB Garamond" pitchFamily="2" charset="0"/>
                  <a:ea typeface="EB Garamond" pitchFamily="2" charset="0"/>
                  <a:cs typeface="EB Garamond" pitchFamily="2" charset="0"/>
                </a:rPr>
                <a:t>Туберкулез</a:t>
              </a:r>
            </a:p>
            <a:p>
              <a:pPr algn="ctr"/>
              <a:r>
                <a:rPr lang="ru-RU" dirty="0"/>
                <a:t>Инфекция, поражающая легкие, суставы, кости, кожу, нервную систему.</a:t>
              </a:r>
              <a:endParaRPr lang="ru-RU" dirty="0">
                <a:solidFill>
                  <a:srgbClr val="311F3D"/>
                </a:solidFill>
                <a:latin typeface="EB Garamond" pitchFamily="2" charset="0"/>
                <a:ea typeface="EB Garamond" pitchFamily="2" charset="0"/>
                <a:cs typeface="EB Garamond" pitchFamily="2" charset="0"/>
              </a:endParaRPr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F299974-1683-4A7E-7452-08D70D811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48" y="3156119"/>
            <a:ext cx="6039290" cy="419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833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>
            <a:extLst>
              <a:ext uri="{FF2B5EF4-FFF2-40B4-BE49-F238E27FC236}">
                <a16:creationId xmlns:a16="http://schemas.microsoft.com/office/drawing/2014/main" id="{09EB5099-0542-99CC-3945-C0DF5CDA6670}"/>
              </a:ext>
            </a:extLst>
          </p:cNvPr>
          <p:cNvSpPr/>
          <p:nvPr/>
        </p:nvSpPr>
        <p:spPr>
          <a:xfrm>
            <a:off x="1279281" y="-7126447"/>
            <a:ext cx="9633438" cy="9546454"/>
          </a:xfrm>
          <a:prstGeom prst="ellipse">
            <a:avLst/>
          </a:prstGeom>
          <a:solidFill>
            <a:srgbClr val="5C52B9"/>
          </a:solidFill>
          <a:ln>
            <a:noFill/>
          </a:ln>
          <a:effectLst>
            <a:outerShdw blurRad="469900" dist="50800" dir="5400000" sx="103000" sy="103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>
              <a:solidFill>
                <a:srgbClr val="562884"/>
              </a:solidFill>
              <a:latin typeface="EB Garamond" pitchFamily="2" charset="0"/>
              <a:ea typeface="EB Garamond" pitchFamily="2" charset="0"/>
              <a:cs typeface="EB Garamond" pitchFamily="2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86EEF38-AFA6-EE63-0858-36EF28625EFB}"/>
              </a:ext>
            </a:extLst>
          </p:cNvPr>
          <p:cNvGrpSpPr/>
          <p:nvPr/>
        </p:nvGrpSpPr>
        <p:grpSpPr>
          <a:xfrm>
            <a:off x="2900051" y="2977993"/>
            <a:ext cx="3195949" cy="2920002"/>
            <a:chOff x="7597211" y="3583597"/>
            <a:chExt cx="3547957" cy="2920002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69788C3F-930F-4258-45F5-584B0EDDD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597211" y="3583597"/>
              <a:ext cx="3547957" cy="292000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B5DDC2-779D-A6A6-7034-90C643002AEA}"/>
                </a:ext>
              </a:extLst>
            </p:cNvPr>
            <p:cNvSpPr txBox="1"/>
            <p:nvPr/>
          </p:nvSpPr>
          <p:spPr>
            <a:xfrm>
              <a:off x="7754866" y="4134712"/>
              <a:ext cx="296719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>
                  <a:solidFill>
                    <a:srgbClr val="C7555B"/>
                  </a:solidFill>
                  <a:latin typeface="EB Garamond" pitchFamily="2" charset="0"/>
                  <a:ea typeface="EB Garamond" pitchFamily="2" charset="0"/>
                  <a:cs typeface="EB Garamond" pitchFamily="2" charset="0"/>
                </a:rPr>
                <a:t>День памяти</a:t>
              </a:r>
            </a:p>
            <a:p>
              <a:pPr algn="ctr"/>
              <a:r>
                <a:rPr lang="ru-RU" dirty="0">
                  <a:latin typeface="EB Garamond" pitchFamily="2" charset="0"/>
                  <a:ea typeface="EB Garamond" pitchFamily="2" charset="0"/>
                  <a:cs typeface="EB Garamond" pitchFamily="2" charset="0"/>
                </a:rPr>
                <a:t>третье воскресенье мая посвящено умершим от СПИДа.</a:t>
              </a:r>
              <a:endParaRPr lang="ru-RU" dirty="0">
                <a:solidFill>
                  <a:srgbClr val="311F3D"/>
                </a:solidFill>
                <a:latin typeface="EB Garamond" pitchFamily="2" charset="0"/>
                <a:ea typeface="EB Garamond" pitchFamily="2" charset="0"/>
                <a:cs typeface="EB Garamond" pitchFamily="2" charset="0"/>
              </a:endParaRP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4D5CC802-6160-F5C9-19BA-E5B95064EAD2}"/>
              </a:ext>
            </a:extLst>
          </p:cNvPr>
          <p:cNvGrpSpPr/>
          <p:nvPr/>
        </p:nvGrpSpPr>
        <p:grpSpPr>
          <a:xfrm>
            <a:off x="6296209" y="2977993"/>
            <a:ext cx="3195949" cy="2920002"/>
            <a:chOff x="7597211" y="3583597"/>
            <a:chExt cx="3547957" cy="2920002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F6A6AE3B-31A2-3563-727D-F9A25DE50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597211" y="3583597"/>
              <a:ext cx="3547957" cy="292000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A51E711-037D-64E4-8E0F-9AC74AACA4DB}"/>
                </a:ext>
              </a:extLst>
            </p:cNvPr>
            <p:cNvSpPr txBox="1"/>
            <p:nvPr/>
          </p:nvSpPr>
          <p:spPr>
            <a:xfrm>
              <a:off x="7754865" y="4134712"/>
              <a:ext cx="2967195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>
                  <a:solidFill>
                    <a:srgbClr val="C7555B"/>
                  </a:solidFill>
                  <a:latin typeface="EB Garamond" pitchFamily="2" charset="0"/>
                  <a:ea typeface="EB Garamond" pitchFamily="2" charset="0"/>
                  <a:cs typeface="EB Garamond" pitchFamily="2" charset="0"/>
                </a:rPr>
                <a:t>ВИЧ и наука</a:t>
              </a:r>
            </a:p>
            <a:p>
              <a:pPr algn="ctr"/>
              <a:r>
                <a:rPr lang="ru-RU" dirty="0">
                  <a:latin typeface="EB Garamond" pitchFamily="2" charset="0"/>
                  <a:ea typeface="EB Garamond" pitchFamily="2" charset="0"/>
                  <a:cs typeface="EB Garamond" pitchFamily="2" charset="0"/>
                </a:rPr>
                <a:t>ВИЧ – самый изученный вирус в мире, опубликовано более 200 тыс. статей.</a:t>
              </a:r>
              <a:endParaRPr lang="ru-RU" dirty="0">
                <a:solidFill>
                  <a:srgbClr val="311F3D"/>
                </a:solidFill>
                <a:latin typeface="EB Garamond" pitchFamily="2" charset="0"/>
                <a:ea typeface="EB Garamond" pitchFamily="2" charset="0"/>
                <a:cs typeface="EB Garamond" pitchFamily="2" charset="0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DF06B76A-686A-3C38-A065-9D127FE39A6B}"/>
              </a:ext>
            </a:extLst>
          </p:cNvPr>
          <p:cNvGrpSpPr/>
          <p:nvPr/>
        </p:nvGrpSpPr>
        <p:grpSpPr>
          <a:xfrm>
            <a:off x="8458481" y="105998"/>
            <a:ext cx="3417364" cy="3122300"/>
            <a:chOff x="7405812" y="3478336"/>
            <a:chExt cx="3793760" cy="3122300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AC263E72-F238-95BE-B8DC-6867BC9DA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05812" y="3478336"/>
              <a:ext cx="3793760" cy="31223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D15CC20-11BE-AC8F-1167-E9B0C822A851}"/>
                </a:ext>
              </a:extLst>
            </p:cNvPr>
            <p:cNvSpPr txBox="1"/>
            <p:nvPr/>
          </p:nvSpPr>
          <p:spPr>
            <a:xfrm>
              <a:off x="7405812" y="3912023"/>
              <a:ext cx="3547957" cy="2031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 err="1">
                  <a:solidFill>
                    <a:srgbClr val="C7555B"/>
                  </a:solidFill>
                  <a:latin typeface="EB Garamond" pitchFamily="2" charset="0"/>
                  <a:ea typeface="EB Garamond" pitchFamily="2" charset="0"/>
                  <a:cs typeface="EB Garamond" pitchFamily="2" charset="0"/>
                </a:rPr>
                <a:t>Дискордантные</a:t>
              </a:r>
              <a:r>
                <a:rPr lang="ru-RU" sz="3600" dirty="0">
                  <a:solidFill>
                    <a:srgbClr val="C7555B"/>
                  </a:solidFill>
                  <a:latin typeface="EB Garamond" pitchFamily="2" charset="0"/>
                  <a:ea typeface="EB Garamond" pitchFamily="2" charset="0"/>
                  <a:cs typeface="EB Garamond" pitchFamily="2" charset="0"/>
                </a:rPr>
                <a:t> пары</a:t>
              </a:r>
            </a:p>
            <a:p>
              <a:pPr algn="ctr"/>
              <a:r>
                <a:rPr lang="ru-RU" dirty="0">
                  <a:latin typeface="EB Garamond" pitchFamily="2" charset="0"/>
                  <a:ea typeface="EB Garamond" pitchFamily="2" charset="0"/>
                  <a:cs typeface="EB Garamond" pitchFamily="2" charset="0"/>
                </a:rPr>
                <a:t>пары, где один партнер ВИЧ-положительный, а другой – ВИЧ-отрицательный.</a:t>
              </a:r>
              <a:endParaRPr lang="ru-RU" dirty="0">
                <a:solidFill>
                  <a:srgbClr val="311F3D"/>
                </a:solidFill>
                <a:latin typeface="EB Garamond" pitchFamily="2" charset="0"/>
                <a:ea typeface="EB Garamond" pitchFamily="2" charset="0"/>
                <a:cs typeface="EB Garamond" pitchFamily="2" charset="0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30CAC00-8C1E-4CCF-5DAF-AD655E3355C7}"/>
              </a:ext>
            </a:extLst>
          </p:cNvPr>
          <p:cNvGrpSpPr/>
          <p:nvPr/>
        </p:nvGrpSpPr>
        <p:grpSpPr>
          <a:xfrm>
            <a:off x="537570" y="58271"/>
            <a:ext cx="3426836" cy="3122300"/>
            <a:chOff x="7597211" y="3583597"/>
            <a:chExt cx="3547957" cy="2920002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0706A2AE-8B10-8714-D851-80BD5605C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597211" y="3583597"/>
              <a:ext cx="3547957" cy="292000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BB70F5B-8B7E-DE4D-901F-B77EB115B420}"/>
                </a:ext>
              </a:extLst>
            </p:cNvPr>
            <p:cNvSpPr txBox="1"/>
            <p:nvPr/>
          </p:nvSpPr>
          <p:spPr>
            <a:xfrm>
              <a:off x="7754866" y="4134712"/>
              <a:ext cx="2967195" cy="138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 err="1">
                  <a:solidFill>
                    <a:srgbClr val="C7555B"/>
                  </a:solidFill>
                  <a:latin typeface="EB Garamond" pitchFamily="2" charset="0"/>
                  <a:ea typeface="EB Garamond" pitchFamily="2" charset="0"/>
                  <a:cs typeface="EB Garamond" pitchFamily="2" charset="0"/>
                </a:rPr>
                <a:t>Спидофобия</a:t>
              </a:r>
              <a:endParaRPr lang="ru-RU" sz="3600" dirty="0">
                <a:solidFill>
                  <a:srgbClr val="C7555B"/>
                </a:solidFill>
                <a:latin typeface="EB Garamond" pitchFamily="2" charset="0"/>
                <a:ea typeface="EB Garamond" pitchFamily="2" charset="0"/>
                <a:cs typeface="EB Garamond" pitchFamily="2" charset="0"/>
              </a:endParaRPr>
            </a:p>
            <a:p>
              <a:pPr algn="ctr"/>
              <a:r>
                <a:rPr lang="ru-RU" dirty="0">
                  <a:latin typeface="EB Garamond" pitchFamily="2" charset="0"/>
                  <a:ea typeface="EB Garamond" pitchFamily="2" charset="0"/>
                  <a:cs typeface="EB Garamond" pitchFamily="2" charset="0"/>
                </a:rPr>
                <a:t>панический страх перед ВИЧ-положительными людьми.</a:t>
              </a:r>
              <a:endParaRPr lang="ru-RU" dirty="0">
                <a:solidFill>
                  <a:srgbClr val="311F3D"/>
                </a:solidFill>
                <a:latin typeface="EB Garamond" pitchFamily="2" charset="0"/>
                <a:ea typeface="EB Garamond" pitchFamily="2" charset="0"/>
                <a:cs typeface="EB Garamond" pitchFamily="2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1A99155-3F1B-1E1F-252A-0B0294F3A220}"/>
              </a:ext>
            </a:extLst>
          </p:cNvPr>
          <p:cNvSpPr txBox="1"/>
          <p:nvPr/>
        </p:nvSpPr>
        <p:spPr>
          <a:xfrm>
            <a:off x="1190203" y="5767000"/>
            <a:ext cx="109127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5400" b="1" dirty="0">
                <a:solidFill>
                  <a:srgbClr val="311F3D"/>
                </a:solidFill>
                <a:latin typeface="EB Garamond" pitchFamily="2" charset="0"/>
                <a:ea typeface="EB Garamond" pitchFamily="2" charset="0"/>
                <a:cs typeface="EB Garamond" pitchFamily="2" charset="0"/>
              </a:rPr>
              <a:t>Интересные факты о </a:t>
            </a:r>
            <a:r>
              <a:rPr lang="ru-RU" altLang="ru-RU" sz="5400" b="1" dirty="0">
                <a:solidFill>
                  <a:srgbClr val="C7555B"/>
                </a:solidFill>
                <a:latin typeface="EB Garamond" pitchFamily="2" charset="0"/>
                <a:ea typeface="EB Garamond" pitchFamily="2" charset="0"/>
                <a:cs typeface="EB Garamond" pitchFamily="2" charset="0"/>
              </a:rPr>
              <a:t>заболевании</a:t>
            </a:r>
            <a:endParaRPr kumimoji="0" lang="ru-RU" altLang="ru-RU" sz="5400" b="1" i="0" u="none" strike="noStrike" cap="none" normalizeH="0" baseline="0" dirty="0">
              <a:ln>
                <a:noFill/>
              </a:ln>
              <a:solidFill>
                <a:srgbClr val="311F3D"/>
              </a:solidFill>
              <a:effectLst/>
              <a:latin typeface="EB Garamond" pitchFamily="2" charset="0"/>
              <a:ea typeface="EB Garamond" pitchFamily="2" charset="0"/>
              <a:cs typeface="EB Garamond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9A8EB8-2753-374D-8C5E-C2C68D7FD1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4751" y="1934570"/>
            <a:ext cx="6882776" cy="688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615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54DC28C3-BF65-A94A-C742-979E65268634}"/>
              </a:ext>
            </a:extLst>
          </p:cNvPr>
          <p:cNvSpPr/>
          <p:nvPr/>
        </p:nvSpPr>
        <p:spPr>
          <a:xfrm>
            <a:off x="-4553961" y="3058078"/>
            <a:ext cx="9633438" cy="9546454"/>
          </a:xfrm>
          <a:prstGeom prst="ellipse">
            <a:avLst/>
          </a:prstGeom>
          <a:solidFill>
            <a:srgbClr val="5C52B9"/>
          </a:solidFill>
          <a:ln>
            <a:noFill/>
          </a:ln>
          <a:effectLst>
            <a:outerShdw blurRad="469900" dist="50800" dir="5400000" sx="103000" sy="103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>
              <a:solidFill>
                <a:srgbClr val="562884"/>
              </a:solidFill>
              <a:latin typeface="EB Garamond" pitchFamily="2" charset="0"/>
              <a:ea typeface="EB Garamond" pitchFamily="2" charset="0"/>
              <a:cs typeface="EB Garamon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042039-E7E6-ECDA-8B30-777A3EFF9727}"/>
              </a:ext>
            </a:extLst>
          </p:cNvPr>
          <p:cNvSpPr txBox="1"/>
          <p:nvPr/>
        </p:nvSpPr>
        <p:spPr>
          <a:xfrm>
            <a:off x="-3431718" y="0"/>
            <a:ext cx="114879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5400" b="1" dirty="0">
                <a:solidFill>
                  <a:srgbClr val="C7555B"/>
                </a:solidFill>
                <a:latin typeface="EB Garamond" pitchFamily="2" charset="0"/>
                <a:ea typeface="EB Garamond" pitchFamily="2" charset="0"/>
                <a:cs typeface="EB Garamond" pitchFamily="2" charset="0"/>
              </a:rPr>
              <a:t>Где</a:t>
            </a:r>
            <a:r>
              <a:rPr lang="ru-RU" altLang="ru-RU" sz="5400" b="1" dirty="0">
                <a:solidFill>
                  <a:srgbClr val="311F3D"/>
                </a:solidFill>
                <a:latin typeface="EB Garamond" pitchFamily="2" charset="0"/>
                <a:ea typeface="EB Garamond" pitchFamily="2" charset="0"/>
                <a:cs typeface="EB Garamond" pitchFamily="2" charset="0"/>
              </a:rPr>
              <a:t> лечиться?</a:t>
            </a:r>
            <a:endParaRPr kumimoji="0" lang="ru-RU" altLang="ru-RU" sz="5400" b="1" i="0" u="none" strike="noStrike" cap="none" normalizeH="0" baseline="0" dirty="0">
              <a:ln>
                <a:noFill/>
              </a:ln>
              <a:solidFill>
                <a:srgbClr val="311F3D"/>
              </a:solidFill>
              <a:effectLst/>
              <a:latin typeface="EB Garamond" pitchFamily="2" charset="0"/>
              <a:ea typeface="EB Garamond" pitchFamily="2" charset="0"/>
              <a:cs typeface="EB Garamond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7D92BF-956B-0F2B-08A3-1B0DA8AA679C}"/>
              </a:ext>
            </a:extLst>
          </p:cNvPr>
          <p:cNvSpPr txBox="1"/>
          <p:nvPr/>
        </p:nvSpPr>
        <p:spPr>
          <a:xfrm>
            <a:off x="0" y="923330"/>
            <a:ext cx="86789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C7555B"/>
                </a:solidFill>
                <a:latin typeface="EB Garamond" pitchFamily="2" charset="0"/>
                <a:ea typeface="EB Garamond" pitchFamily="2" charset="0"/>
                <a:cs typeface="EB Garamond" pitchFamily="2" charset="0"/>
              </a:rPr>
              <a:t>Бесплатное</a:t>
            </a:r>
            <a:r>
              <a:rPr lang="ru-RU" sz="2400" dirty="0">
                <a:latin typeface="EB Garamond" pitchFamily="2" charset="0"/>
                <a:ea typeface="EB Garamond" pitchFamily="2" charset="0"/>
                <a:cs typeface="EB Garamond" pitchFamily="2" charset="0"/>
              </a:rPr>
              <a:t> лечение ВИЧ в России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60A608-5E20-0392-AF35-480DF861E377}"/>
              </a:ext>
            </a:extLst>
          </p:cNvPr>
          <p:cNvSpPr txBox="1"/>
          <p:nvPr/>
        </p:nvSpPr>
        <p:spPr>
          <a:xfrm>
            <a:off x="0" y="1384995"/>
            <a:ext cx="4032031" cy="657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EB Garamond" pitchFamily="2" charset="0"/>
                <a:ea typeface="EB Garamond" pitchFamily="2" charset="0"/>
                <a:cs typeface="EB Garamond" pitchFamily="2" charset="0"/>
              </a:rPr>
              <a:t>В центрах профилактики и борьбы со СПИДом (есть в каждом регионе).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B760E7-1551-970E-211B-9B4534D38065}"/>
              </a:ext>
            </a:extLst>
          </p:cNvPr>
          <p:cNvSpPr txBox="1"/>
          <p:nvPr/>
        </p:nvSpPr>
        <p:spPr>
          <a:xfrm>
            <a:off x="2415978" y="1794411"/>
            <a:ext cx="114879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5400" b="1" dirty="0">
                <a:solidFill>
                  <a:srgbClr val="C7555B"/>
                </a:solidFill>
                <a:latin typeface="EB Garamond" pitchFamily="2" charset="0"/>
                <a:ea typeface="EB Garamond" pitchFamily="2" charset="0"/>
                <a:cs typeface="EB Garamond" pitchFamily="2" charset="0"/>
              </a:rPr>
              <a:t>Центр</a:t>
            </a:r>
            <a:r>
              <a:rPr lang="ru-RU" altLang="ru-RU" sz="5400" b="1" dirty="0">
                <a:solidFill>
                  <a:srgbClr val="311F3D"/>
                </a:solidFill>
                <a:latin typeface="EB Garamond" pitchFamily="2" charset="0"/>
                <a:ea typeface="EB Garamond" pitchFamily="2" charset="0"/>
                <a:cs typeface="EB Garamond" pitchFamily="2" charset="0"/>
              </a:rPr>
              <a:t> в Симферополе</a:t>
            </a:r>
            <a:endParaRPr kumimoji="0" lang="ru-RU" altLang="ru-RU" sz="5400" b="1" i="0" u="none" strike="noStrike" cap="none" normalizeH="0" baseline="0" dirty="0">
              <a:ln>
                <a:noFill/>
              </a:ln>
              <a:solidFill>
                <a:srgbClr val="311F3D"/>
              </a:solidFill>
              <a:effectLst/>
              <a:latin typeface="EB Garamond" pitchFamily="2" charset="0"/>
              <a:ea typeface="EB Garamond" pitchFamily="2" charset="0"/>
              <a:cs typeface="EB Garamond" pitchFamily="2" charset="0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6B6C036D-3061-410F-C066-B78F61BEBA4D}"/>
              </a:ext>
            </a:extLst>
          </p:cNvPr>
          <p:cNvGrpSpPr/>
          <p:nvPr/>
        </p:nvGrpSpPr>
        <p:grpSpPr>
          <a:xfrm>
            <a:off x="4498025" y="2981574"/>
            <a:ext cx="3195949" cy="2920002"/>
            <a:chOff x="7597211" y="3583597"/>
            <a:chExt cx="3547957" cy="2920002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7A8F6B8A-548E-45ED-B40E-D1AA849BC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97211" y="3583597"/>
              <a:ext cx="3547957" cy="292000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53315B4-7046-619B-405E-E76A42CC4F7F}"/>
                </a:ext>
              </a:extLst>
            </p:cNvPr>
            <p:cNvSpPr txBox="1"/>
            <p:nvPr/>
          </p:nvSpPr>
          <p:spPr>
            <a:xfrm>
              <a:off x="7754866" y="4134712"/>
              <a:ext cx="296719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>
                  <a:solidFill>
                    <a:srgbClr val="C7555B"/>
                  </a:solidFill>
                  <a:latin typeface="EB Garamond" pitchFamily="2" charset="0"/>
                  <a:ea typeface="EB Garamond" pitchFamily="2" charset="0"/>
                  <a:cs typeface="EB Garamond" pitchFamily="2" charset="0"/>
                </a:rPr>
                <a:t>Регистратура</a:t>
              </a:r>
            </a:p>
            <a:p>
              <a:r>
                <a:rPr lang="ru-RU" dirty="0">
                  <a:latin typeface="EB Garamond" pitchFamily="2" charset="0"/>
                  <a:ea typeface="EB Garamond" pitchFamily="2" charset="0"/>
                  <a:cs typeface="EB Garamond" pitchFamily="2" charset="0"/>
                </a:rPr>
                <a:t>+7 (978) 564-85-25</a:t>
              </a:r>
            </a:p>
            <a:p>
              <a:r>
                <a:rPr lang="ru-RU" dirty="0">
                  <a:latin typeface="EB Garamond" pitchFamily="2" charset="0"/>
                  <a:ea typeface="EB Garamond" pitchFamily="2" charset="0"/>
                  <a:cs typeface="EB Garamond" pitchFamily="2" charset="0"/>
                </a:rPr>
                <a:t>+7 (3652) 600 333</a:t>
              </a: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18D542E3-DA1D-9BBD-2298-417329F0D79C}"/>
              </a:ext>
            </a:extLst>
          </p:cNvPr>
          <p:cNvGrpSpPr/>
          <p:nvPr/>
        </p:nvGrpSpPr>
        <p:grpSpPr>
          <a:xfrm>
            <a:off x="8820806" y="2939862"/>
            <a:ext cx="3195949" cy="2920002"/>
            <a:chOff x="7597211" y="3583597"/>
            <a:chExt cx="3547957" cy="2920002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25EC2167-4308-07BC-54A1-D605C5C16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97211" y="3583597"/>
              <a:ext cx="3547957" cy="292000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BD87CA3-44DF-09E1-F597-6AC0FBFB9659}"/>
                </a:ext>
              </a:extLst>
            </p:cNvPr>
            <p:cNvSpPr txBox="1"/>
            <p:nvPr/>
          </p:nvSpPr>
          <p:spPr>
            <a:xfrm>
              <a:off x="7754866" y="4134712"/>
              <a:ext cx="296719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dirty="0">
                  <a:solidFill>
                    <a:srgbClr val="C7555B"/>
                  </a:solidFill>
                  <a:latin typeface="EB Garamond" pitchFamily="2" charset="0"/>
                  <a:ea typeface="EB Garamond" pitchFamily="2" charset="0"/>
                  <a:cs typeface="EB Garamond" pitchFamily="2" charset="0"/>
                </a:rPr>
                <a:t>Приемная</a:t>
              </a:r>
            </a:p>
            <a:p>
              <a:pPr algn="ctr"/>
              <a:r>
                <a:rPr lang="ru-RU" dirty="0">
                  <a:latin typeface="EB Garamond" pitchFamily="2" charset="0"/>
                  <a:ea typeface="EB Garamond" pitchFamily="2" charset="0"/>
                  <a:cs typeface="EB Garamond" pitchFamily="2" charset="0"/>
                </a:rPr>
                <a:t>+7 (3652) 25-25-41</a:t>
              </a:r>
              <a:endParaRPr lang="ru-RU" dirty="0">
                <a:solidFill>
                  <a:srgbClr val="311F3D"/>
                </a:solidFill>
                <a:latin typeface="EB Garamond" pitchFamily="2" charset="0"/>
                <a:ea typeface="EB Garamond" pitchFamily="2" charset="0"/>
                <a:cs typeface="EB Garamond" pitchFamily="2" charset="0"/>
              </a:endParaRPr>
            </a:p>
          </p:txBody>
        </p:sp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2065E9D-5281-327C-B621-FDA8B30D5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5995" y="2717741"/>
            <a:ext cx="6823946" cy="454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547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DA6D62-9D23-6F8B-FE15-95CAAD982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06" y="3790820"/>
            <a:ext cx="2204245" cy="220424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9D8627C-69BC-C86B-F9FF-ADCE04B9A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58" y="3790819"/>
            <a:ext cx="2204246" cy="2204246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17504372-46D2-47C8-AD06-894C81575110}"/>
              </a:ext>
            </a:extLst>
          </p:cNvPr>
          <p:cNvSpPr/>
          <p:nvPr/>
        </p:nvSpPr>
        <p:spPr>
          <a:xfrm>
            <a:off x="1306431" y="5282607"/>
            <a:ext cx="9633438" cy="9546454"/>
          </a:xfrm>
          <a:prstGeom prst="ellipse">
            <a:avLst/>
          </a:prstGeom>
          <a:solidFill>
            <a:srgbClr val="5C52B9"/>
          </a:solidFill>
          <a:ln>
            <a:noFill/>
          </a:ln>
          <a:effectLst>
            <a:outerShdw blurRad="469900" dist="50800" dir="5400000" sx="103000" sy="103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>
              <a:solidFill>
                <a:srgbClr val="562884"/>
              </a:solidFill>
              <a:latin typeface="EB Garamond" pitchFamily="2" charset="0"/>
              <a:ea typeface="EB Garamond" pitchFamily="2" charset="0"/>
              <a:cs typeface="EB Garamon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9978DF-F548-1675-BA87-7373207DACFE}"/>
              </a:ext>
            </a:extLst>
          </p:cNvPr>
          <p:cNvSpPr txBox="1"/>
          <p:nvPr/>
        </p:nvSpPr>
        <p:spPr>
          <a:xfrm>
            <a:off x="1859280" y="-47064"/>
            <a:ext cx="96334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5400" b="1" dirty="0">
                <a:solidFill>
                  <a:srgbClr val="C7555B"/>
                </a:solidFill>
                <a:latin typeface="EB Garamond" pitchFamily="2" charset="0"/>
                <a:ea typeface="EB Garamond" pitchFamily="2" charset="0"/>
                <a:cs typeface="EB Garamond" pitchFamily="2" charset="0"/>
              </a:rPr>
              <a:t>Дополнительная </a:t>
            </a:r>
            <a:r>
              <a:rPr lang="ru-RU" altLang="ru-RU" sz="5400" b="1" dirty="0">
                <a:latin typeface="EB Garamond" pitchFamily="2" charset="0"/>
                <a:ea typeface="EB Garamond" pitchFamily="2" charset="0"/>
                <a:cs typeface="EB Garamond" pitchFamily="2" charset="0"/>
              </a:rPr>
              <a:t>информация</a:t>
            </a:r>
            <a:endParaRPr kumimoji="0" lang="ru-RU" altLang="ru-RU" sz="5400" b="1" i="0" u="none" strike="noStrike" cap="none" normalizeH="0" baseline="0" dirty="0">
              <a:ln>
                <a:noFill/>
              </a:ln>
              <a:effectLst/>
              <a:latin typeface="EB Garamond" pitchFamily="2" charset="0"/>
              <a:ea typeface="EB Garamond" pitchFamily="2" charset="0"/>
              <a:cs typeface="EB Garamond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D34D820-FAC8-985E-0776-E8E9FE3ED6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06" y="953880"/>
            <a:ext cx="2204245" cy="220424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19021A-66D4-0AB8-BF1F-0E5FD9A610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58" y="953878"/>
            <a:ext cx="2204246" cy="220424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0C33B3B-60E8-1A3D-A404-C2B966723953}"/>
              </a:ext>
            </a:extLst>
          </p:cNvPr>
          <p:cNvSpPr txBox="1"/>
          <p:nvPr/>
        </p:nvSpPr>
        <p:spPr>
          <a:xfrm>
            <a:off x="2659326" y="1575393"/>
            <a:ext cx="23447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311F3D"/>
                </a:solidFill>
                <a:effectLst/>
                <a:latin typeface="EB Garamond" pitchFamily="2" charset="0"/>
                <a:ea typeface="EB Garamond" pitchFamily="2" charset="0"/>
                <a:cs typeface="EB Garamond" pitchFamily="2" charset="0"/>
              </a:rPr>
              <a:t>Профилактические видеоматериалы, посвящённые </a:t>
            </a:r>
            <a:r>
              <a:rPr lang="ru-RU" sz="1800" dirty="0">
                <a:solidFill>
                  <a:srgbClr val="C7555B"/>
                </a:solidFill>
                <a:effectLst/>
                <a:latin typeface="EB Garamond" pitchFamily="2" charset="0"/>
                <a:ea typeface="EB Garamond" pitchFamily="2" charset="0"/>
                <a:cs typeface="EB Garamond" pitchFamily="2" charset="0"/>
              </a:rPr>
              <a:t>ВИЧ</a:t>
            </a:r>
            <a:r>
              <a:rPr lang="ru-RU" sz="1800" dirty="0">
                <a:effectLst/>
                <a:latin typeface="EB Garamond" pitchFamily="2" charset="0"/>
                <a:ea typeface="EB Garamond" pitchFamily="2" charset="0"/>
                <a:cs typeface="EB Garamond" pitchFamily="2" charset="0"/>
              </a:rPr>
              <a:t> </a:t>
            </a:r>
            <a:r>
              <a:rPr lang="ru-RU" sz="1800" dirty="0">
                <a:solidFill>
                  <a:srgbClr val="311F3D"/>
                </a:solidFill>
                <a:effectLst/>
                <a:latin typeface="EB Garamond" pitchFamily="2" charset="0"/>
                <a:ea typeface="EB Garamond" pitchFamily="2" charset="0"/>
                <a:cs typeface="EB Garamond" pitchFamily="2" charset="0"/>
              </a:rPr>
              <a:t>и</a:t>
            </a:r>
            <a:r>
              <a:rPr lang="ru-RU" sz="1800" dirty="0">
                <a:effectLst/>
                <a:latin typeface="EB Garamond" pitchFamily="2" charset="0"/>
                <a:ea typeface="EB Garamond" pitchFamily="2" charset="0"/>
                <a:cs typeface="EB Garamond" pitchFamily="2" charset="0"/>
              </a:rPr>
              <a:t> </a:t>
            </a:r>
            <a:r>
              <a:rPr lang="ru-RU" sz="1800" dirty="0">
                <a:solidFill>
                  <a:srgbClr val="C7555B"/>
                </a:solidFill>
                <a:effectLst/>
                <a:latin typeface="EB Garamond" pitchFamily="2" charset="0"/>
                <a:ea typeface="EB Garamond" pitchFamily="2" charset="0"/>
                <a:cs typeface="EB Garamond" pitchFamily="2" charset="0"/>
              </a:rPr>
              <a:t>СПИДу</a:t>
            </a:r>
            <a:r>
              <a:rPr lang="ru-RU" sz="1800" dirty="0">
                <a:effectLst/>
                <a:latin typeface="EB Garamond" pitchFamily="2" charset="0"/>
                <a:ea typeface="EB Garamond" pitchFamily="2" charset="0"/>
                <a:cs typeface="EB Garamond" pitchFamily="2" charset="0"/>
              </a:rPr>
              <a:t> </a:t>
            </a:r>
            <a:endParaRPr lang="ru-RU" dirty="0">
              <a:latin typeface="EB Garamond" pitchFamily="2" charset="0"/>
              <a:ea typeface="EB Garamond" pitchFamily="2" charset="0"/>
              <a:cs typeface="EB Garamond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056895-0B32-3205-EE97-C1BFF58C3B6A}"/>
              </a:ext>
            </a:extLst>
          </p:cNvPr>
          <p:cNvSpPr txBox="1"/>
          <p:nvPr/>
        </p:nvSpPr>
        <p:spPr>
          <a:xfrm>
            <a:off x="7215982" y="4437019"/>
            <a:ext cx="23166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311F3D"/>
                </a:solidFill>
                <a:effectLst/>
                <a:latin typeface="EB Garamond" pitchFamily="2" charset="0"/>
                <a:ea typeface="EB Garamond" pitchFamily="2" charset="0"/>
                <a:cs typeface="EB Garamond" pitchFamily="2" charset="0"/>
              </a:rPr>
              <a:t>Видео от Центра профилактики и борьбы со </a:t>
            </a:r>
            <a:r>
              <a:rPr lang="ru-RU" sz="1800" dirty="0">
                <a:solidFill>
                  <a:srgbClr val="C7555B"/>
                </a:solidFill>
                <a:effectLst/>
                <a:latin typeface="EB Garamond" pitchFamily="2" charset="0"/>
                <a:ea typeface="EB Garamond" pitchFamily="2" charset="0"/>
                <a:cs typeface="EB Garamond" pitchFamily="2" charset="0"/>
              </a:rPr>
              <a:t>СПИДом</a:t>
            </a:r>
            <a:r>
              <a:rPr lang="en-US" dirty="0">
                <a:solidFill>
                  <a:srgbClr val="C7555B"/>
                </a:solidFill>
                <a:latin typeface="EB Garamond" pitchFamily="2" charset="0"/>
                <a:ea typeface="EB Garamond" pitchFamily="2" charset="0"/>
                <a:cs typeface="EB Garamond" pitchFamily="2" charset="0"/>
              </a:rPr>
              <a:t>.</a:t>
            </a:r>
            <a:endParaRPr lang="ru-RU" dirty="0">
              <a:solidFill>
                <a:srgbClr val="C7555B"/>
              </a:solidFill>
              <a:latin typeface="EB Garamond" pitchFamily="2" charset="0"/>
              <a:ea typeface="EB Garamond" pitchFamily="2" charset="0"/>
              <a:cs typeface="EB Garamond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EA6891-ED5C-72EF-33D4-4066EF8B0BA3}"/>
              </a:ext>
            </a:extLst>
          </p:cNvPr>
          <p:cNvSpPr txBox="1"/>
          <p:nvPr/>
        </p:nvSpPr>
        <p:spPr>
          <a:xfrm>
            <a:off x="2526451" y="4248328"/>
            <a:ext cx="23166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311F3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Сайт официального Центра профилактики и борьбы со </a:t>
            </a:r>
            <a:r>
              <a:rPr lang="ru-RU" sz="1800" dirty="0">
                <a:solidFill>
                  <a:srgbClr val="C7555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СПИДом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dirty="0">
              <a:solidFill>
                <a:srgbClr val="C7555B"/>
              </a:solidFill>
              <a:latin typeface="EB Garamond" pitchFamily="2" charset="0"/>
              <a:ea typeface="EB Garamond" pitchFamily="2" charset="0"/>
              <a:cs typeface="EB Garamond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D5D4FC-362E-602A-249A-E332B6533CEE}"/>
              </a:ext>
            </a:extLst>
          </p:cNvPr>
          <p:cNvSpPr txBox="1"/>
          <p:nvPr/>
        </p:nvSpPr>
        <p:spPr>
          <a:xfrm>
            <a:off x="7215982" y="1943204"/>
            <a:ext cx="23166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311F3D"/>
                </a:solidFill>
                <a:effectLst/>
                <a:latin typeface="EB Garamond" pitchFamily="2" charset="0"/>
                <a:ea typeface="EB Garamond" pitchFamily="2" charset="0"/>
                <a:cs typeface="EB Garamond" pitchFamily="2" charset="0"/>
              </a:rPr>
              <a:t>Видеоролик о </a:t>
            </a:r>
            <a:r>
              <a:rPr lang="ru-RU" sz="1800" dirty="0">
                <a:solidFill>
                  <a:srgbClr val="C7555B"/>
                </a:solidFill>
                <a:effectLst/>
                <a:latin typeface="EB Garamond" pitchFamily="2" charset="0"/>
                <a:ea typeface="EB Garamond" pitchFamily="2" charset="0"/>
                <a:cs typeface="EB Garamond" pitchFamily="2" charset="0"/>
              </a:rPr>
              <a:t>СПИДе</a:t>
            </a:r>
            <a:endParaRPr lang="ru-RU" dirty="0">
              <a:solidFill>
                <a:srgbClr val="C7555B"/>
              </a:solidFill>
              <a:latin typeface="EB Garamond" pitchFamily="2" charset="0"/>
              <a:ea typeface="EB Garamond" pitchFamily="2" charset="0"/>
              <a:cs typeface="EB Garamond" pitchFamily="2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A8384EC-B5AF-3B19-F455-2EAC732F7F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104775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773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FEA4AAD-5F0E-36A8-A6CF-6F8AA96AC1F5}"/>
              </a:ext>
            </a:extLst>
          </p:cNvPr>
          <p:cNvSpPr txBox="1"/>
          <p:nvPr/>
        </p:nvSpPr>
        <p:spPr>
          <a:xfrm>
            <a:off x="688489" y="191850"/>
            <a:ext cx="123067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ru-RU" sz="5400" b="1" dirty="0">
                <a:solidFill>
                  <a:srgbClr val="311F3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5400" b="1" dirty="0">
                <a:solidFill>
                  <a:srgbClr val="C7555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СПИДе</a:t>
            </a:r>
            <a:r>
              <a:rPr lang="ru-RU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5400" b="1" dirty="0">
                <a:solidFill>
                  <a:srgbClr val="311F3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ЦИФРАХ И ФАКТАХ</a:t>
            </a:r>
            <a:endParaRPr lang="ru-RU" sz="5400" dirty="0">
              <a:solidFill>
                <a:srgbClr val="311F3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34A48EDB-103B-B9CD-7FB5-58499A52E76D}"/>
              </a:ext>
            </a:extLst>
          </p:cNvPr>
          <p:cNvSpPr/>
          <p:nvPr/>
        </p:nvSpPr>
        <p:spPr>
          <a:xfrm>
            <a:off x="1363534" y="5100598"/>
            <a:ext cx="9633438" cy="9546454"/>
          </a:xfrm>
          <a:prstGeom prst="ellipse">
            <a:avLst/>
          </a:prstGeom>
          <a:solidFill>
            <a:srgbClr val="5C52B9"/>
          </a:solidFill>
          <a:ln>
            <a:noFill/>
          </a:ln>
          <a:effectLst>
            <a:outerShdw blurRad="469900" dist="50800" dir="5400000" sx="103000" sy="103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562884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19CA1A8-B21B-2490-2200-BCA308EA0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5566" y="1186655"/>
            <a:ext cx="3345629" cy="22227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EE69587-D771-B9D6-B89B-7930C3AE58AC}"/>
              </a:ext>
            </a:extLst>
          </p:cNvPr>
          <p:cNvSpPr txBox="1"/>
          <p:nvPr/>
        </p:nvSpPr>
        <p:spPr>
          <a:xfrm>
            <a:off x="-872277" y="1495376"/>
            <a:ext cx="6497618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spc="85" dirty="0">
                <a:solidFill>
                  <a:srgbClr val="C7555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39.9 МЛН</a:t>
            </a:r>
            <a:endParaRPr lang="ru-RU" sz="2400" b="1" dirty="0">
              <a:solidFill>
                <a:srgbClr val="C7555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12BAAE7-0299-8D79-E033-AB2611449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29250" y="1115180"/>
            <a:ext cx="2979868" cy="293311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23D9299-B19D-11D2-97C5-BB0268387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743" y="3480832"/>
            <a:ext cx="2586347" cy="254576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0E3DA7C-7FCD-153B-5100-DF9650203100}"/>
              </a:ext>
            </a:extLst>
          </p:cNvPr>
          <p:cNvSpPr txBox="1"/>
          <p:nvPr/>
        </p:nvSpPr>
        <p:spPr>
          <a:xfrm>
            <a:off x="1442542" y="1833650"/>
            <a:ext cx="2211675" cy="970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311F3D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  <a:cs typeface="EB Garamond" panose="00000500000000000000" pitchFamily="2" charset="0"/>
              </a:rPr>
              <a:t>человек в мире заразились ВИЧ в 2023 году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1A978F-9215-A2B0-FC72-6D034FD9B1B7}"/>
              </a:ext>
            </a:extLst>
          </p:cNvPr>
          <p:cNvSpPr txBox="1"/>
          <p:nvPr/>
        </p:nvSpPr>
        <p:spPr>
          <a:xfrm>
            <a:off x="6779993" y="1537183"/>
            <a:ext cx="6497618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spc="85" dirty="0">
                <a:solidFill>
                  <a:srgbClr val="C7555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630ТЫСЯЧ</a:t>
            </a:r>
            <a:r>
              <a:rPr lang="ru-RU" sz="2400" dirty="0">
                <a:solidFill>
                  <a:srgbClr val="C7555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rgbClr val="C7555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31475C-04A2-3B81-A23F-7B3D79ACC005}"/>
              </a:ext>
            </a:extLst>
          </p:cNvPr>
          <p:cNvSpPr txBox="1"/>
          <p:nvPr/>
        </p:nvSpPr>
        <p:spPr>
          <a:xfrm>
            <a:off x="8804315" y="2009717"/>
            <a:ext cx="2448974" cy="96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человек на планете умерли от болезней, связанных со СПИДом</a:t>
            </a:r>
            <a:endParaRPr lang="ru-RU" sz="1600" dirty="0">
              <a:solidFill>
                <a:srgbClr val="311F3D"/>
              </a:solidFill>
              <a:effectLst/>
              <a:latin typeface="EB Garamond" panose="00000500000000000000" pitchFamily="2" charset="0"/>
              <a:ea typeface="EB Garamond" panose="00000500000000000000" pitchFamily="2" charset="0"/>
              <a:cs typeface="EB Garamond" panose="000005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B9D218-972C-5C21-9B6A-0323852673F9}"/>
              </a:ext>
            </a:extLst>
          </p:cNvPr>
          <p:cNvSpPr txBox="1"/>
          <p:nvPr/>
        </p:nvSpPr>
        <p:spPr>
          <a:xfrm>
            <a:off x="969062" y="3897403"/>
            <a:ext cx="2411121" cy="473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spc="85" dirty="0">
                <a:solidFill>
                  <a:srgbClr val="C7555B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  <a:cs typeface="EB Garamond" panose="00000500000000000000" pitchFamily="2" charset="0"/>
              </a:rPr>
              <a:t>1.3 МЛН</a:t>
            </a:r>
            <a:endParaRPr lang="ru-RU" sz="2400" b="1" dirty="0">
              <a:solidFill>
                <a:srgbClr val="C7555B"/>
              </a:solidFill>
              <a:effectLst/>
              <a:latin typeface="EB Garamond" panose="00000500000000000000" pitchFamily="2" charset="0"/>
              <a:ea typeface="EB Garamond" panose="00000500000000000000" pitchFamily="2" charset="0"/>
              <a:cs typeface="EB Garamond" panose="000005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FFC1759-0D52-2E70-6E3F-D2A316B5779E}"/>
              </a:ext>
            </a:extLst>
          </p:cNvPr>
          <p:cNvSpPr txBox="1"/>
          <p:nvPr/>
        </p:nvSpPr>
        <p:spPr>
          <a:xfrm>
            <a:off x="1403559" y="4282617"/>
            <a:ext cx="2279212" cy="970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311F3D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  <a:cs typeface="EB Garamond" panose="00000500000000000000" pitchFamily="2" charset="0"/>
              </a:rPr>
              <a:t>человек в мире заразились ВИЧ в 2023 году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A893584-4C0C-F336-331D-862BA4A87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324" y="470166"/>
            <a:ext cx="7146256" cy="715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1343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Овал 18">
            <a:extLst>
              <a:ext uri="{FF2B5EF4-FFF2-40B4-BE49-F238E27FC236}">
                <a16:creationId xmlns:a16="http://schemas.microsoft.com/office/drawing/2014/main" id="{972299EB-55D8-A684-17C3-9CD98731C7AB}"/>
              </a:ext>
            </a:extLst>
          </p:cNvPr>
          <p:cNvSpPr/>
          <p:nvPr/>
        </p:nvSpPr>
        <p:spPr>
          <a:xfrm>
            <a:off x="6458673" y="2650890"/>
            <a:ext cx="9633438" cy="9546454"/>
          </a:xfrm>
          <a:prstGeom prst="ellipse">
            <a:avLst/>
          </a:prstGeom>
          <a:solidFill>
            <a:srgbClr val="5C52B9"/>
          </a:solidFill>
          <a:ln>
            <a:noFill/>
          </a:ln>
          <a:effectLst>
            <a:outerShdw blurRad="469900" dist="50800" dir="5400000" sx="103000" sy="103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56288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DDA460-66F7-72A1-9053-2D993C6DE89F}"/>
              </a:ext>
            </a:extLst>
          </p:cNvPr>
          <p:cNvSpPr txBox="1"/>
          <p:nvPr/>
        </p:nvSpPr>
        <p:spPr>
          <a:xfrm>
            <a:off x="185195" y="222193"/>
            <a:ext cx="7069238" cy="1692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ts val="4125"/>
              </a:lnSpc>
              <a:spcAft>
                <a:spcPts val="800"/>
              </a:spcAft>
            </a:pPr>
            <a:r>
              <a:rPr lang="ru-RU" sz="4400" b="1" cap="all" dirty="0">
                <a:solidFill>
                  <a:srgbClr val="C7555B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  <a:cs typeface="EB Garamond" panose="00000500000000000000" pitchFamily="2" charset="0"/>
              </a:rPr>
              <a:t>1</a:t>
            </a:r>
            <a:r>
              <a:rPr lang="ru-RU" sz="4400" b="1" cap="all" dirty="0">
                <a:solidFill>
                  <a:srgbClr val="231032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  <a:cs typeface="EB Garamond" panose="00000500000000000000" pitchFamily="2" charset="0"/>
              </a:rPr>
              <a:t> декабря – Всемирный день борьбы со </a:t>
            </a:r>
            <a:r>
              <a:rPr lang="ru-RU" sz="4400" b="1" cap="all" dirty="0">
                <a:solidFill>
                  <a:srgbClr val="C7555B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  <a:cs typeface="EB Garamond" panose="00000500000000000000" pitchFamily="2" charset="0"/>
              </a:rPr>
              <a:t>СПИДом</a:t>
            </a:r>
            <a:endParaRPr lang="ru-RU" sz="4400" dirty="0">
              <a:solidFill>
                <a:srgbClr val="C7555B"/>
              </a:solidFill>
              <a:effectLst/>
              <a:latin typeface="EB Garamond" panose="00000500000000000000" pitchFamily="2" charset="0"/>
              <a:ea typeface="EB Garamond" panose="00000500000000000000" pitchFamily="2" charset="0"/>
              <a:cs typeface="EB Garamond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1F565E-1A40-5E20-82E1-BD55C38F6871}"/>
              </a:ext>
            </a:extLst>
          </p:cNvPr>
          <p:cNvSpPr txBox="1"/>
          <p:nvPr/>
        </p:nvSpPr>
        <p:spPr>
          <a:xfrm>
            <a:off x="1116600" y="2718514"/>
            <a:ext cx="53420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EB Garamond" panose="00000500000000000000" pitchFamily="2" charset="0"/>
                <a:ea typeface="EB Garamond" panose="00000500000000000000" pitchFamily="2" charset="0"/>
                <a:cs typeface="EB Garamond" panose="00000500000000000000" pitchFamily="2" charset="0"/>
              </a:rPr>
              <a:t>Под этим лозунгом 1 декабря 2024 года ВОЗ и партнеры отмечают Всемирный день борьбы со СПИДом, призывая устранить неравенство и отстаивать право на здоровье.</a:t>
            </a:r>
            <a:endParaRPr lang="en-US" dirty="0">
              <a:latin typeface="EB Garamond" panose="00000500000000000000" pitchFamily="2" charset="0"/>
              <a:ea typeface="EB Garamond" panose="00000500000000000000" pitchFamily="2" charset="0"/>
              <a:cs typeface="EB Garamond" panose="00000500000000000000" pitchFamily="2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B0D173D-B641-F066-2E54-45734279D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5341">
            <a:off x="135665" y="1766648"/>
            <a:ext cx="1127760" cy="1127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E42F414-CD17-FADA-935C-E9F31E6F1D5E}"/>
              </a:ext>
            </a:extLst>
          </p:cNvPr>
          <p:cNvSpPr txBox="1"/>
          <p:nvPr/>
        </p:nvSpPr>
        <p:spPr>
          <a:xfrm>
            <a:off x="1116599" y="1899860"/>
            <a:ext cx="61378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7555B"/>
                </a:solidFill>
                <a:latin typeface="EB Garamond" panose="00000500000000000000" pitchFamily="2" charset="0"/>
                <a:ea typeface="EB Garamond" panose="00000500000000000000" pitchFamily="2" charset="0"/>
                <a:cs typeface="EB Garamond" panose="00000500000000000000" pitchFamily="2" charset="0"/>
              </a:rPr>
              <a:t>Встать на путь отстаивания прав: мое здоровье – мое право! </a:t>
            </a:r>
            <a:endParaRPr lang="en-US" sz="2400" b="1" dirty="0">
              <a:solidFill>
                <a:srgbClr val="C7555B"/>
              </a:solidFill>
              <a:latin typeface="EB Garamond" panose="00000500000000000000" pitchFamily="2" charset="0"/>
              <a:ea typeface="EB Garamond" panose="00000500000000000000" pitchFamily="2" charset="0"/>
              <a:cs typeface="EB Garamond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1818D36-9161-0E62-1297-7064D9AF07B0}"/>
              </a:ext>
            </a:extLst>
          </p:cNvPr>
          <p:cNvSpPr txBox="1"/>
          <p:nvPr/>
        </p:nvSpPr>
        <p:spPr>
          <a:xfrm>
            <a:off x="435594" y="4261334"/>
            <a:ext cx="529773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311F3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Символ нашего сострадания, поддержки и надежды на </a:t>
            </a:r>
            <a:r>
              <a:rPr lang="ru-RU" sz="3200" b="1" dirty="0">
                <a:solidFill>
                  <a:srgbClr val="C7555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будущее без СПИДа! </a:t>
            </a:r>
            <a:endParaRPr lang="ru-RU" sz="3200" dirty="0">
              <a:solidFill>
                <a:srgbClr val="C7555B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D785DD-FD22-0806-7211-7BA521864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164">
            <a:off x="5984312" y="1129716"/>
            <a:ext cx="5953811" cy="538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454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3EF77CCC-37C1-4347-2F38-9ACCA370C803}"/>
              </a:ext>
            </a:extLst>
          </p:cNvPr>
          <p:cNvSpPr/>
          <p:nvPr/>
        </p:nvSpPr>
        <p:spPr>
          <a:xfrm>
            <a:off x="-2766646" y="2435563"/>
            <a:ext cx="9633438" cy="9546454"/>
          </a:xfrm>
          <a:prstGeom prst="ellipse">
            <a:avLst/>
          </a:prstGeom>
          <a:solidFill>
            <a:srgbClr val="5C52B9"/>
          </a:solidFill>
          <a:ln>
            <a:noFill/>
          </a:ln>
          <a:effectLst>
            <a:outerShdw blurRad="469900" dist="50800" dir="5400000" sx="103000" sy="103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562884"/>
              </a:solidFill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8870B8F-171D-71F8-9731-68BAFD5FB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61938">
            <a:off x="5976830" y="1977355"/>
            <a:ext cx="696983" cy="76179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D90B9F8-A884-B37F-40E9-6F16EDB64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215" y="1186574"/>
            <a:ext cx="6162501" cy="56714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FF51BC-D552-084E-36FC-5898FB78C5FA}"/>
              </a:ext>
            </a:extLst>
          </p:cNvPr>
          <p:cNvSpPr txBox="1"/>
          <p:nvPr/>
        </p:nvSpPr>
        <p:spPr>
          <a:xfrm>
            <a:off x="413200" y="47433"/>
            <a:ext cx="88824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600" b="1" dirty="0">
                <a:solidFill>
                  <a:srgbClr val="C7555B"/>
                </a:solidFill>
                <a:latin typeface="EB Garamond" panose="00000500000000000000" pitchFamily="2" charset="0"/>
                <a:ea typeface="EB Garamond" panose="00000500000000000000" pitchFamily="2" charset="0"/>
                <a:cs typeface="EB Garamond" panose="00000500000000000000" pitchFamily="2" charset="0"/>
              </a:rPr>
              <a:t>СПИД: </a:t>
            </a:r>
            <a:r>
              <a:rPr lang="ru-RU" sz="6600" b="1" dirty="0">
                <a:latin typeface="EB Garamond" panose="00000500000000000000" pitchFamily="2" charset="0"/>
                <a:ea typeface="EB Garamond" panose="00000500000000000000" pitchFamily="2" charset="0"/>
                <a:cs typeface="EB Garamond" panose="00000500000000000000" pitchFamily="2" charset="0"/>
              </a:rPr>
              <a:t>что это такое?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00CC6A-8CB3-8549-7AFB-E46EA7868FBC}"/>
              </a:ext>
            </a:extLst>
          </p:cNvPr>
          <p:cNvSpPr txBox="1"/>
          <p:nvPr/>
        </p:nvSpPr>
        <p:spPr>
          <a:xfrm>
            <a:off x="6530730" y="1742698"/>
            <a:ext cx="62914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7555B"/>
                </a:solidFill>
                <a:latin typeface="EB Garamond" panose="00000500000000000000" pitchFamily="2" charset="0"/>
                <a:ea typeface="EB Garamond" panose="00000500000000000000" pitchFamily="2" charset="0"/>
                <a:cs typeface="EB Garamond" panose="00000500000000000000" pitchFamily="2" charset="0"/>
              </a:rPr>
              <a:t>СПИД </a:t>
            </a:r>
            <a:r>
              <a:rPr lang="ru-RU" b="1" dirty="0">
                <a:latin typeface="EB Garamond" panose="00000500000000000000" pitchFamily="2" charset="0"/>
                <a:ea typeface="EB Garamond" panose="00000500000000000000" pitchFamily="2" charset="0"/>
                <a:cs typeface="EB Garamond" panose="00000500000000000000" pitchFamily="2" charset="0"/>
              </a:rPr>
              <a:t>- </a:t>
            </a:r>
            <a:r>
              <a:rPr lang="ru-RU" sz="2400" b="1" dirty="0">
                <a:latin typeface="EB Garamond" panose="00000500000000000000" pitchFamily="2" charset="0"/>
                <a:ea typeface="EB Garamond" panose="00000500000000000000" pitchFamily="2" charset="0"/>
                <a:cs typeface="EB Garamond" panose="00000500000000000000" pitchFamily="2" charset="0"/>
              </a:rPr>
              <a:t>синдром приобретенного иммунодефицита</a:t>
            </a:r>
            <a:endParaRPr lang="en-US" sz="2400" b="1" dirty="0">
              <a:latin typeface="EB Garamond" panose="00000500000000000000" pitchFamily="2" charset="0"/>
              <a:ea typeface="EB Garamond" panose="00000500000000000000" pitchFamily="2" charset="0"/>
              <a:cs typeface="EB Garamond" panose="00000500000000000000" pitchFamily="2" charset="0"/>
            </a:endParaRPr>
          </a:p>
          <a:p>
            <a:r>
              <a:rPr lang="ru-RU" sz="1600" dirty="0">
                <a:latin typeface="EB Garamond" panose="00000500000000000000" pitchFamily="2" charset="0"/>
                <a:ea typeface="EB Garamond" panose="00000500000000000000" pitchFamily="2" charset="0"/>
                <a:cs typeface="EB Garamond" panose="00000500000000000000" pitchFamily="2" charset="0"/>
              </a:rPr>
              <a:t> это финальная стадия ВИЧ-инфекции, вызванной вирусом иммунодефицита человека (ВИЧ).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FBC0FE5-8DBB-BF3B-2825-CF9E29C0C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928" y="3193492"/>
            <a:ext cx="764786" cy="7354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F0D5DC4-5962-7E2C-FE6B-8D9CA1EF3C04}"/>
              </a:ext>
            </a:extLst>
          </p:cNvPr>
          <p:cNvSpPr txBox="1"/>
          <p:nvPr/>
        </p:nvSpPr>
        <p:spPr>
          <a:xfrm>
            <a:off x="6707714" y="3101003"/>
            <a:ext cx="52224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Как действует </a:t>
            </a:r>
            <a:r>
              <a:rPr lang="ru-RU" sz="2400" b="1" dirty="0">
                <a:solidFill>
                  <a:srgbClr val="C7555B"/>
                </a:solidFill>
              </a:rPr>
              <a:t>ВИЧ</a:t>
            </a:r>
            <a:r>
              <a:rPr lang="ru-RU" sz="2400" b="1" dirty="0"/>
              <a:t>?</a:t>
            </a:r>
            <a:br>
              <a:rPr lang="ru-RU" dirty="0"/>
            </a:br>
            <a:r>
              <a:rPr lang="ru-RU" sz="1600" dirty="0"/>
              <a:t>Вирус разрушает иммунную систему, делая организм уязвимым к инфекциям и болезням.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EEB709A-5638-A443-A253-A3D486E06E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0149" y="4256413"/>
            <a:ext cx="692536" cy="6965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F88BCB8-BE6F-6D69-5370-EFD1E4B71440}"/>
              </a:ext>
            </a:extLst>
          </p:cNvPr>
          <p:cNvSpPr txBox="1"/>
          <p:nvPr/>
        </p:nvSpPr>
        <p:spPr>
          <a:xfrm>
            <a:off x="7096113" y="4182309"/>
            <a:ext cx="49745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Признаки </a:t>
            </a:r>
            <a:r>
              <a:rPr lang="ru-RU" sz="2400" b="1" dirty="0">
                <a:solidFill>
                  <a:srgbClr val="C7555B"/>
                </a:solidFill>
              </a:rPr>
              <a:t>СПИДа</a:t>
            </a:r>
            <a:r>
              <a:rPr lang="ru-RU" sz="2400" b="1" dirty="0"/>
              <a:t>:</a:t>
            </a:r>
            <a:br>
              <a:rPr lang="ru-RU" dirty="0"/>
            </a:br>
            <a:r>
              <a:rPr lang="ru-RU" sz="1600" dirty="0"/>
              <a:t>На стадии СПИДа развиваются серьезные заболевания, поражающие легкие, ЖКТ и головной мозг.</a:t>
            </a:r>
          </a:p>
        </p:txBody>
      </p:sp>
    </p:spTree>
    <p:extLst>
      <p:ext uri="{BB962C8B-B14F-4D97-AF65-F5344CB8AC3E}">
        <p14:creationId xmlns:p14="http://schemas.microsoft.com/office/powerpoint/2010/main" val="35965750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>
            <a:extLst>
              <a:ext uri="{FF2B5EF4-FFF2-40B4-BE49-F238E27FC236}">
                <a16:creationId xmlns:a16="http://schemas.microsoft.com/office/drawing/2014/main" id="{2D3CF99F-4C93-B6A3-DC55-FC3B145B6AD2}"/>
              </a:ext>
            </a:extLst>
          </p:cNvPr>
          <p:cNvSpPr/>
          <p:nvPr/>
        </p:nvSpPr>
        <p:spPr>
          <a:xfrm>
            <a:off x="-3429724" y="3719811"/>
            <a:ext cx="19120897" cy="18471348"/>
          </a:xfrm>
          <a:prstGeom prst="ellipse">
            <a:avLst/>
          </a:prstGeom>
          <a:solidFill>
            <a:srgbClr val="5C52B9"/>
          </a:solidFill>
          <a:ln>
            <a:noFill/>
          </a:ln>
          <a:effectLst>
            <a:outerShdw blurRad="469900" dist="50800" dir="5400000" sx="103000" sy="103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562884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419A7FF-32F0-41BB-D188-8D88AE8F8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3117" y="1316487"/>
            <a:ext cx="5667738" cy="457299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96373F3-62E7-AAD1-51B6-941D161E00E0}"/>
              </a:ext>
            </a:extLst>
          </p:cNvPr>
          <p:cNvSpPr txBox="1"/>
          <p:nvPr/>
        </p:nvSpPr>
        <p:spPr>
          <a:xfrm>
            <a:off x="349984" y="2653213"/>
            <a:ext cx="4977708" cy="1110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b="1" spc="-100" dirty="0">
                <a:solidFill>
                  <a:srgbClr val="311F3D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  <a:cs typeface="EB Garamond" panose="00000500000000000000" pitchFamily="2" charset="0"/>
              </a:rPr>
              <a:t>ПОЛОВЫМ ПУТЕМ</a:t>
            </a:r>
            <a:endParaRPr lang="ru-RU" sz="1400" b="1" spc="-100" dirty="0">
              <a:solidFill>
                <a:srgbClr val="311F3D"/>
              </a:solidFill>
              <a:effectLst/>
              <a:latin typeface="EB Garamond" panose="00000500000000000000" pitchFamily="2" charset="0"/>
              <a:ea typeface="EB Garamond" panose="00000500000000000000" pitchFamily="2" charset="0"/>
              <a:cs typeface="EB Garamond" panose="00000500000000000000" pitchFamily="2" charset="0"/>
            </a:endParaRPr>
          </a:p>
          <a:p>
            <a:pPr marL="285750" marR="0" indent="-28575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b="1" spc="-100" dirty="0">
                <a:solidFill>
                  <a:srgbClr val="311F3D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  <a:cs typeface="EB Garamond" panose="00000500000000000000" pitchFamily="2" charset="0"/>
              </a:rPr>
              <a:t>ЧЕРЕЗ КРОВЬ</a:t>
            </a:r>
            <a:endParaRPr lang="ru-RU" sz="1400" b="1" spc="-100" dirty="0">
              <a:solidFill>
                <a:srgbClr val="311F3D"/>
              </a:solidFill>
              <a:effectLst/>
              <a:latin typeface="EB Garamond" panose="00000500000000000000" pitchFamily="2" charset="0"/>
              <a:ea typeface="EB Garamond" panose="00000500000000000000" pitchFamily="2" charset="0"/>
              <a:cs typeface="EB Garamond" panose="00000500000000000000" pitchFamily="2" charset="0"/>
            </a:endParaRPr>
          </a:p>
          <a:p>
            <a:pPr marL="285750" marR="0" indent="-28575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b="1" spc="-100" dirty="0">
                <a:solidFill>
                  <a:srgbClr val="311F3D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  <a:cs typeface="EB Garamond" panose="00000500000000000000" pitchFamily="2" charset="0"/>
              </a:rPr>
              <a:t>ОТ МАТЕРИ К РЕБЕНКУ</a:t>
            </a:r>
            <a:endParaRPr lang="ru-RU" sz="1400" b="1" spc="-100" dirty="0">
              <a:solidFill>
                <a:srgbClr val="311F3D"/>
              </a:solidFill>
              <a:effectLst/>
              <a:latin typeface="EB Garamond" panose="00000500000000000000" pitchFamily="2" charset="0"/>
              <a:ea typeface="EB Garamond" panose="00000500000000000000" pitchFamily="2" charset="0"/>
              <a:cs typeface="EB Garamond" panose="00000500000000000000" pitchFamily="2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5FD2B32-AF12-4860-19E5-D4CE3E539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7656" y="1316487"/>
            <a:ext cx="5667738" cy="457299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EEB205C-5E51-8C4F-1534-95697EC0F947}"/>
              </a:ext>
            </a:extLst>
          </p:cNvPr>
          <p:cNvSpPr txBox="1"/>
          <p:nvPr/>
        </p:nvSpPr>
        <p:spPr>
          <a:xfrm>
            <a:off x="6437656" y="2416004"/>
            <a:ext cx="5289836" cy="1444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ctr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1600" b="1" spc="-100" dirty="0">
                <a:solidFill>
                  <a:srgbClr val="311F3D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  <a:cs typeface="EB Garamond" panose="00000500000000000000" pitchFamily="2" charset="0"/>
              </a:rPr>
              <a:t>ЧЕРЕЗ ЖИДКОСТИ ОРГАНИЗМА</a:t>
            </a:r>
          </a:p>
          <a:p>
            <a:pPr marL="285750" marR="0" indent="-28575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b="1" spc="-100" dirty="0">
                <a:solidFill>
                  <a:srgbClr val="311F3D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  <a:cs typeface="EB Garamond" panose="00000500000000000000" pitchFamily="2" charset="0"/>
              </a:rPr>
              <a:t> ПРИ ОБЪЯТИЯХ </a:t>
            </a:r>
          </a:p>
          <a:p>
            <a:pPr marL="285750" marR="0" indent="-28575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b="1" spc="-100" dirty="0">
                <a:solidFill>
                  <a:srgbClr val="311F3D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  <a:cs typeface="EB Garamond" panose="00000500000000000000" pitchFamily="2" charset="0"/>
              </a:rPr>
              <a:t>ПРИ ИСПОЛЬЗОВАНИИ СТОЛОВЫХ ПРИБОРОВ</a:t>
            </a:r>
          </a:p>
          <a:p>
            <a:pPr marL="285750" marR="0" indent="-28575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b="1" spc="-100" dirty="0">
                <a:solidFill>
                  <a:srgbClr val="311F3D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  <a:cs typeface="EB Garamond" panose="00000500000000000000" pitchFamily="2" charset="0"/>
              </a:rPr>
              <a:t>ЧЕРЕЗ БАССЕЙН, ДУШ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822577F-11E5-D8C5-F1BE-19EEBEFD8D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41772">
            <a:off x="-625466" y="2187319"/>
            <a:ext cx="2287279" cy="179004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4FDEAD5-710A-F631-1B7B-C8BFD9DCB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6951">
            <a:off x="3996832" y="-75634"/>
            <a:ext cx="2752882" cy="2752882"/>
          </a:xfrm>
          <a:prstGeom prst="rect">
            <a:avLst/>
          </a:prstGeom>
        </p:spPr>
      </p:pic>
      <p:sp>
        <p:nvSpPr>
          <p:cNvPr id="34" name="Блок-схема: знак завершения 33">
            <a:extLst>
              <a:ext uri="{FF2B5EF4-FFF2-40B4-BE49-F238E27FC236}">
                <a16:creationId xmlns:a16="http://schemas.microsoft.com/office/drawing/2014/main" id="{4D4D10BE-5907-9BAF-295F-1DDC32467B54}"/>
              </a:ext>
            </a:extLst>
          </p:cNvPr>
          <p:cNvSpPr/>
          <p:nvPr/>
        </p:nvSpPr>
        <p:spPr>
          <a:xfrm>
            <a:off x="1482064" y="4253194"/>
            <a:ext cx="2994929" cy="834076"/>
          </a:xfrm>
          <a:prstGeom prst="flowChartTerminator">
            <a:avLst/>
          </a:prstGeom>
          <a:solidFill>
            <a:srgbClr val="5C52B9"/>
          </a:solidFill>
          <a:ln>
            <a:noFill/>
          </a:ln>
          <a:effectLst>
            <a:outerShdw blurRad="190500" dist="38100" dir="5400000" sx="104000" sy="104000" algn="t" rotWithShape="0">
              <a:prstClr val="black">
                <a:alpha val="35000"/>
              </a:prstClr>
            </a:outerShdw>
            <a:softEdge rad="101600"/>
          </a:effectLst>
          <a:scene3d>
            <a:camera prst="orthographicFront"/>
            <a:lightRig rig="threePt" dir="t">
              <a:rot lat="0" lon="0" rev="19800000"/>
            </a:lightRig>
          </a:scene3d>
          <a:sp3d extrusionH="304800" prstMaterial="matte">
            <a:bevelT w="222250" h="25400"/>
            <a:bevelB prst="convex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EB Garamond" panose="020F0502020204030204" pitchFamily="2" charset="0"/>
                <a:ea typeface="EB Garamond" panose="020F0502020204030204" pitchFamily="2" charset="0"/>
                <a:cs typeface="EB Garamond" panose="020F0502020204030204" pitchFamily="2" charset="0"/>
              </a:rPr>
              <a:t>Как передается ВИЧ?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5734A33-A416-EA74-359E-6BACA4F27F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3707">
            <a:off x="84281" y="494859"/>
            <a:ext cx="2428260" cy="1761620"/>
          </a:xfrm>
          <a:prstGeom prst="rect">
            <a:avLst/>
          </a:prstGeom>
        </p:spPr>
      </p:pic>
      <p:sp>
        <p:nvSpPr>
          <p:cNvPr id="35" name="Блок-схема: знак завершения 34">
            <a:extLst>
              <a:ext uri="{FF2B5EF4-FFF2-40B4-BE49-F238E27FC236}">
                <a16:creationId xmlns:a16="http://schemas.microsoft.com/office/drawing/2014/main" id="{D2A873B1-379C-D07E-86AC-B7BCDB87844B}"/>
              </a:ext>
            </a:extLst>
          </p:cNvPr>
          <p:cNvSpPr/>
          <p:nvPr/>
        </p:nvSpPr>
        <p:spPr>
          <a:xfrm>
            <a:off x="7715007" y="4248761"/>
            <a:ext cx="2994929" cy="834076"/>
          </a:xfrm>
          <a:prstGeom prst="flowChartTerminator">
            <a:avLst/>
          </a:prstGeom>
          <a:solidFill>
            <a:srgbClr val="5C52B9"/>
          </a:solidFill>
          <a:ln>
            <a:noFill/>
          </a:ln>
          <a:effectLst>
            <a:outerShdw blurRad="190500" dist="38100" dir="5400000" sx="104000" sy="104000" algn="t" rotWithShape="0">
              <a:prstClr val="black">
                <a:alpha val="35000"/>
              </a:prstClr>
            </a:outerShdw>
            <a:softEdge rad="101600"/>
          </a:effectLst>
          <a:scene3d>
            <a:camera prst="orthographicFront"/>
            <a:lightRig rig="threePt" dir="t">
              <a:rot lat="0" lon="0" rev="19800000"/>
            </a:lightRig>
          </a:scene3d>
          <a:sp3d extrusionH="304800" prstMaterial="matte">
            <a:bevelT w="222250" h="25400"/>
            <a:bevelB prst="convex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EB Garamond" panose="020F0502020204030204" pitchFamily="2" charset="0"/>
                <a:ea typeface="EB Garamond" panose="020F0502020204030204" pitchFamily="2" charset="0"/>
                <a:cs typeface="EB Garamond" panose="020F0502020204030204" pitchFamily="2" charset="0"/>
              </a:rPr>
              <a:t>Как не передается ВИЧ?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DA48A75-FDED-9799-8396-CFCC92D477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14821">
            <a:off x="10380693" y="4574258"/>
            <a:ext cx="2287279" cy="179004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19203B5-DA50-BBAC-CE95-E9788BB867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6400">
            <a:off x="4994423" y="3479670"/>
            <a:ext cx="2419665" cy="2644657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277002D-2F46-E70A-796D-5337C6D03B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525" y="345795"/>
            <a:ext cx="1837130" cy="194138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D95D2E24-DDF0-959E-711B-8CDEB00CDE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813" flipH="1">
            <a:off x="10209942" y="499779"/>
            <a:ext cx="2500374" cy="217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717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:a16="http://schemas.microsoft.com/office/drawing/2014/main" id="{7B6C1168-CA73-D723-566E-7275C7A4719E}"/>
              </a:ext>
            </a:extLst>
          </p:cNvPr>
          <p:cNvSpPr/>
          <p:nvPr/>
        </p:nvSpPr>
        <p:spPr>
          <a:xfrm>
            <a:off x="-3567374" y="-15446520"/>
            <a:ext cx="19120897" cy="18471348"/>
          </a:xfrm>
          <a:prstGeom prst="ellipse">
            <a:avLst/>
          </a:prstGeom>
          <a:solidFill>
            <a:srgbClr val="5C52B9"/>
          </a:solidFill>
          <a:ln>
            <a:noFill/>
          </a:ln>
          <a:effectLst>
            <a:outerShdw blurRad="469900" dist="50800" dir="5400000" sx="103000" sy="103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562884"/>
              </a:solidFill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A2E4ADE9-7CCF-6010-8F6D-B5EB28464D5E}"/>
              </a:ext>
            </a:extLst>
          </p:cNvPr>
          <p:cNvGrpSpPr/>
          <p:nvPr/>
        </p:nvGrpSpPr>
        <p:grpSpPr>
          <a:xfrm>
            <a:off x="7240798" y="1315946"/>
            <a:ext cx="4382414" cy="3958574"/>
            <a:chOff x="5813146" y="1199015"/>
            <a:chExt cx="4382414" cy="3958574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B8C1D447-B3D7-110C-5177-502605592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813146" y="1199015"/>
              <a:ext cx="4382414" cy="3958574"/>
            </a:xfrm>
            <a:prstGeom prst="rect">
              <a:avLst/>
            </a:prstGeom>
          </p:spPr>
        </p:pic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D8359144-0FE8-B2CC-BC86-B416BFB66BB2}"/>
                </a:ext>
              </a:extLst>
            </p:cNvPr>
            <p:cNvGrpSpPr/>
            <p:nvPr/>
          </p:nvGrpSpPr>
          <p:grpSpPr>
            <a:xfrm>
              <a:off x="6096000" y="1766676"/>
              <a:ext cx="3967023" cy="2772437"/>
              <a:chOff x="6096000" y="1766676"/>
              <a:chExt cx="3967023" cy="2772437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BF850BA-9697-09BD-8F66-D9F0B28FAEE2}"/>
                  </a:ext>
                </a:extLst>
              </p:cNvPr>
              <p:cNvSpPr txBox="1"/>
              <p:nvPr/>
            </p:nvSpPr>
            <p:spPr>
              <a:xfrm>
                <a:off x="6096000" y="2907897"/>
                <a:ext cx="3967023" cy="1631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ru-RU" sz="2000" dirty="0">
                    <a:solidFill>
                      <a:srgbClr val="C7555B"/>
                    </a:solidFill>
                    <a:latin typeface="EB Garamond" panose="00000500000000000000" pitchFamily="2" charset="0"/>
                    <a:ea typeface="EB Garamond" panose="00000500000000000000" pitchFamily="2" charset="0"/>
                    <a:cs typeface="EB Garamond" panose="00000500000000000000" pitchFamily="2" charset="0"/>
                  </a:rPr>
                  <a:t>Симптомы отсутствуют,</a:t>
                </a:r>
                <a:r>
                  <a:rPr lang="ru-RU" sz="2000" dirty="0">
                    <a:solidFill>
                      <a:srgbClr val="311F3D"/>
                    </a:solidFill>
                    <a:latin typeface="EB Garamond" panose="00000500000000000000" pitchFamily="2" charset="0"/>
                    <a:ea typeface="EB Garamond" panose="00000500000000000000" pitchFamily="2" charset="0"/>
                    <a:cs typeface="EB Garamond" panose="00000500000000000000" pitchFamily="2" charset="0"/>
                  </a:rPr>
                  <a:t> но вирус продолжает разрушать иммунную систему.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ru-RU" sz="2000" dirty="0">
                    <a:solidFill>
                      <a:srgbClr val="311F3D"/>
                    </a:solidFill>
                    <a:latin typeface="EB Garamond" panose="00000500000000000000" pitchFamily="2" charset="0"/>
                    <a:ea typeface="EB Garamond" panose="00000500000000000000" pitchFamily="2" charset="0"/>
                    <a:cs typeface="EB Garamond" panose="00000500000000000000" pitchFamily="2" charset="0"/>
                  </a:rPr>
                  <a:t> Может длиться от нескольких лет до десятилетий.</a:t>
                </a:r>
              </a:p>
            </p:txBody>
          </p:sp>
          <p:sp>
            <p:nvSpPr>
              <p:cNvPr id="32" name="Блок-схема: знак завершения 31">
                <a:extLst>
                  <a:ext uri="{FF2B5EF4-FFF2-40B4-BE49-F238E27FC236}">
                    <a16:creationId xmlns:a16="http://schemas.microsoft.com/office/drawing/2014/main" id="{F839C44B-3B9A-51F2-6CD5-50695B9F49F5}"/>
                  </a:ext>
                </a:extLst>
              </p:cNvPr>
              <p:cNvSpPr/>
              <p:nvPr/>
            </p:nvSpPr>
            <p:spPr>
              <a:xfrm>
                <a:off x="6379470" y="1766676"/>
                <a:ext cx="3077237" cy="834076"/>
              </a:xfrm>
              <a:prstGeom prst="flowChartTerminator">
                <a:avLst/>
              </a:prstGeom>
              <a:solidFill>
                <a:srgbClr val="5C52B9"/>
              </a:solidFill>
              <a:ln>
                <a:noFill/>
              </a:ln>
              <a:effectLst>
                <a:outerShdw blurRad="190500" dist="38100" dir="5400000" sx="104000" sy="104000" algn="t" rotWithShape="0">
                  <a:prstClr val="black">
                    <a:alpha val="35000"/>
                  </a:prstClr>
                </a:outerShdw>
                <a:softEdge rad="101600"/>
              </a:effectLst>
              <a:scene3d>
                <a:camera prst="orthographicFront"/>
                <a:lightRig rig="threePt" dir="t">
                  <a:rot lat="0" lon="0" rev="19800000"/>
                </a:lightRig>
              </a:scene3d>
              <a:sp3d extrusionH="304800" prstMaterial="matte">
                <a:bevelT w="222250" h="25400"/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>
                    <a:latin typeface="EB Garamond" panose="020F0502020204030204" pitchFamily="2" charset="0"/>
                    <a:ea typeface="EB Garamond" panose="020F0502020204030204" pitchFamily="2" charset="0"/>
                    <a:cs typeface="EB Garamond" panose="020F0502020204030204" pitchFamily="2" charset="0"/>
                  </a:rPr>
                  <a:t>Без симптомов</a:t>
                </a:r>
              </a:p>
            </p:txBody>
          </p:sp>
        </p:grp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C53209-A6B7-99E6-EFDB-5100BB1B0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740" y="0"/>
            <a:ext cx="6858000" cy="6858000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1ED0855D-71B5-4E70-974D-8CD21097111A}"/>
              </a:ext>
            </a:extLst>
          </p:cNvPr>
          <p:cNvGrpSpPr/>
          <p:nvPr/>
        </p:nvGrpSpPr>
        <p:grpSpPr>
          <a:xfrm>
            <a:off x="592152" y="1276969"/>
            <a:ext cx="4382414" cy="3958574"/>
            <a:chOff x="655320" y="1336175"/>
            <a:chExt cx="4382414" cy="3958574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A660AB13-6E61-E5C6-7083-043AC663D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55320" y="1336175"/>
              <a:ext cx="4382414" cy="395857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7B28FE8-F2BA-E957-09A2-1A5B7A0FD841}"/>
                </a:ext>
              </a:extLst>
            </p:cNvPr>
            <p:cNvSpPr txBox="1"/>
            <p:nvPr/>
          </p:nvSpPr>
          <p:spPr>
            <a:xfrm>
              <a:off x="1094399" y="2907897"/>
              <a:ext cx="3504256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Font typeface="Arial" panose="020B0604020202020204" pitchFamily="34" charset="0"/>
                <a:buChar char="•"/>
              </a:pPr>
              <a:r>
                <a:rPr lang="ru-RU" sz="2000" dirty="0">
                  <a:solidFill>
                    <a:srgbClr val="C7555B"/>
                  </a:solidFill>
                  <a:latin typeface="EB Garamond" panose="00000500000000000000" pitchFamily="2" charset="0"/>
                  <a:ea typeface="EB Garamond" panose="00000500000000000000" pitchFamily="2" charset="0"/>
                  <a:cs typeface="EB Garamond" panose="00000500000000000000" pitchFamily="2" charset="0"/>
                </a:rPr>
                <a:t>Появление первых симптомов: </a:t>
              </a:r>
              <a:r>
                <a:rPr lang="ru-RU" sz="2000" dirty="0">
                  <a:latin typeface="EB Garamond" panose="00000500000000000000" pitchFamily="2" charset="0"/>
                  <a:ea typeface="EB Garamond" panose="00000500000000000000" pitchFamily="2" charset="0"/>
                  <a:cs typeface="EB Garamond" panose="00000500000000000000" pitchFamily="2" charset="0"/>
                </a:rPr>
                <a:t>лихорадка, слабость, увеличение лимфоузлов.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ru-RU" sz="2000" dirty="0">
                  <a:latin typeface="EB Garamond" panose="00000500000000000000" pitchFamily="2" charset="0"/>
                  <a:ea typeface="EB Garamond" panose="00000500000000000000" pitchFamily="2" charset="0"/>
                  <a:cs typeface="EB Garamond" panose="00000500000000000000" pitchFamily="2" charset="0"/>
                </a:rPr>
                <a:t>Вирус активно размножается, уровень ВИЧ в крови высок.</a:t>
              </a:r>
            </a:p>
          </p:txBody>
        </p:sp>
        <p:sp>
          <p:nvSpPr>
            <p:cNvPr id="27" name="Блок-схема: знак завершения 26">
              <a:extLst>
                <a:ext uri="{FF2B5EF4-FFF2-40B4-BE49-F238E27FC236}">
                  <a16:creationId xmlns:a16="http://schemas.microsoft.com/office/drawing/2014/main" id="{0D7210B3-FD7D-90A2-2389-2682032CB00D}"/>
                </a:ext>
              </a:extLst>
            </p:cNvPr>
            <p:cNvSpPr/>
            <p:nvPr/>
          </p:nvSpPr>
          <p:spPr>
            <a:xfrm>
              <a:off x="1179585" y="1889760"/>
              <a:ext cx="3144103" cy="862229"/>
            </a:xfrm>
            <a:prstGeom prst="flowChartTerminator">
              <a:avLst/>
            </a:prstGeom>
            <a:solidFill>
              <a:srgbClr val="5C52B9"/>
            </a:solidFill>
            <a:ln>
              <a:noFill/>
            </a:ln>
            <a:effectLst>
              <a:outerShdw blurRad="190500" dist="38100" dir="5400000" sx="104000" sy="104000" algn="t" rotWithShape="0">
                <a:prstClr val="black">
                  <a:alpha val="35000"/>
                </a:prstClr>
              </a:outerShdw>
              <a:softEdge rad="101600"/>
            </a:effectLst>
            <a:scene3d>
              <a:camera prst="orthographicFront"/>
              <a:lightRig rig="threePt" dir="t">
                <a:rot lat="0" lon="0" rev="19800000"/>
              </a:lightRig>
            </a:scene3d>
            <a:sp3d extrusionH="304800" prstMaterial="matte">
              <a:bevelT w="222250" h="25400"/>
              <a:bevelB prst="convex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latin typeface="EB Garamond" panose="020F0502020204030204" pitchFamily="2" charset="0"/>
                  <a:ea typeface="EB Garamond" panose="020F0502020204030204" pitchFamily="2" charset="0"/>
                  <a:cs typeface="EB Garamond" panose="020F0502020204030204" pitchFamily="2" charset="0"/>
                </a:rPr>
                <a:t>Острая инфекция</a:t>
              </a: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149BC5-7D98-F9FC-1397-CB5C14026A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075" y="3594008"/>
            <a:ext cx="1676650" cy="1771797"/>
          </a:xfrm>
          <a:prstGeom prst="rect">
            <a:avLst/>
          </a:prstGeom>
        </p:spPr>
      </p:pic>
      <p:sp>
        <p:nvSpPr>
          <p:cNvPr id="41" name="Блок-схема: знак завершения 40">
            <a:extLst>
              <a:ext uri="{FF2B5EF4-FFF2-40B4-BE49-F238E27FC236}">
                <a16:creationId xmlns:a16="http://schemas.microsoft.com/office/drawing/2014/main" id="{634AA985-8AA3-F03B-7955-094B1CF6356F}"/>
              </a:ext>
            </a:extLst>
          </p:cNvPr>
          <p:cNvSpPr/>
          <p:nvPr/>
        </p:nvSpPr>
        <p:spPr>
          <a:xfrm>
            <a:off x="3725135" y="5343676"/>
            <a:ext cx="4555739" cy="1055729"/>
          </a:xfrm>
          <a:prstGeom prst="flowChartTerminator">
            <a:avLst/>
          </a:prstGeom>
          <a:solidFill>
            <a:srgbClr val="5C52B9"/>
          </a:solidFill>
          <a:ln>
            <a:noFill/>
          </a:ln>
          <a:effectLst>
            <a:outerShdw blurRad="190500" dist="38100" dir="5400000" sx="104000" sy="104000" algn="t" rotWithShape="0">
              <a:prstClr val="black">
                <a:alpha val="35000"/>
              </a:prstClr>
            </a:outerShdw>
            <a:softEdge rad="101600"/>
          </a:effectLst>
          <a:scene3d>
            <a:camera prst="orthographicFront"/>
            <a:lightRig rig="threePt" dir="t">
              <a:rot lat="0" lon="0" rev="19800000"/>
            </a:lightRig>
          </a:scene3d>
          <a:sp3d extrusionH="304800" prstMaterial="matte">
            <a:bevelT w="222250" h="25400"/>
            <a:bevelB prst="convex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EB Garamond" panose="020F0502020204030204" pitchFamily="2" charset="0"/>
                <a:ea typeface="EB Garamond" panose="020F0502020204030204" pitchFamily="2" charset="0"/>
                <a:cs typeface="EB Garamond" panose="020F0502020204030204" pitchFamily="2" charset="0"/>
              </a:rPr>
              <a:t>А дальше?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9619D1-7883-80AB-FA9C-EEE7212374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00" y="1003600"/>
            <a:ext cx="1132841" cy="108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571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050864-7288-62FE-F663-888558ED2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>
            <a:extLst>
              <a:ext uri="{FF2B5EF4-FFF2-40B4-BE49-F238E27FC236}">
                <a16:creationId xmlns:a16="http://schemas.microsoft.com/office/drawing/2014/main" id="{D42ABB45-7A4D-A397-9950-FAE334468C76}"/>
              </a:ext>
            </a:extLst>
          </p:cNvPr>
          <p:cNvSpPr/>
          <p:nvPr/>
        </p:nvSpPr>
        <p:spPr>
          <a:xfrm>
            <a:off x="-3464449" y="5434258"/>
            <a:ext cx="19120897" cy="18471348"/>
          </a:xfrm>
          <a:prstGeom prst="ellipse">
            <a:avLst/>
          </a:prstGeom>
          <a:solidFill>
            <a:srgbClr val="5C52B9"/>
          </a:solidFill>
          <a:ln>
            <a:noFill/>
          </a:ln>
          <a:effectLst>
            <a:outerShdw blurRad="469900" dist="50800" dir="5400000" sx="103000" sy="103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562884"/>
              </a:solidFill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E4EE7698-DDAA-D696-5F96-C5BE1723B20F}"/>
              </a:ext>
            </a:extLst>
          </p:cNvPr>
          <p:cNvGrpSpPr/>
          <p:nvPr/>
        </p:nvGrpSpPr>
        <p:grpSpPr>
          <a:xfrm>
            <a:off x="7058093" y="1276969"/>
            <a:ext cx="4382414" cy="3958574"/>
            <a:chOff x="5813146" y="1199015"/>
            <a:chExt cx="4382414" cy="3958574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A736F63-2010-40B8-03DC-394DB93C5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813146" y="1199015"/>
              <a:ext cx="4382414" cy="3958574"/>
            </a:xfrm>
            <a:prstGeom prst="rect">
              <a:avLst/>
            </a:prstGeom>
          </p:spPr>
        </p:pic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6027BC26-6445-40F2-DA87-EAB5B2F123C6}"/>
                </a:ext>
              </a:extLst>
            </p:cNvPr>
            <p:cNvGrpSpPr/>
            <p:nvPr/>
          </p:nvGrpSpPr>
          <p:grpSpPr>
            <a:xfrm>
              <a:off x="6020840" y="1755928"/>
              <a:ext cx="3967023" cy="2356230"/>
              <a:chOff x="6020840" y="1755928"/>
              <a:chExt cx="3967023" cy="2356230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3F13C03-41F6-974E-908A-B81E9D003768}"/>
                  </a:ext>
                </a:extLst>
              </p:cNvPr>
              <p:cNvSpPr txBox="1"/>
              <p:nvPr/>
            </p:nvSpPr>
            <p:spPr>
              <a:xfrm>
                <a:off x="6020840" y="2788719"/>
                <a:ext cx="3967023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ru-RU" sz="2000" dirty="0">
                    <a:solidFill>
                      <a:srgbClr val="C7555B"/>
                    </a:solidFill>
                    <a:latin typeface="EB Garamond" panose="00000500000000000000" pitchFamily="2" charset="0"/>
                    <a:ea typeface="EB Garamond" panose="00000500000000000000" pitchFamily="2" charset="0"/>
                    <a:cs typeface="EB Garamond" panose="00000500000000000000" pitchFamily="2" charset="0"/>
                  </a:rPr>
                  <a:t>Полное </a:t>
                </a:r>
                <a:r>
                  <a:rPr lang="ru-RU" sz="2000" dirty="0">
                    <a:solidFill>
                      <a:srgbClr val="311F3D"/>
                    </a:solidFill>
                    <a:latin typeface="EB Garamond" panose="00000500000000000000" pitchFamily="2" charset="0"/>
                    <a:ea typeface="EB Garamond" panose="00000500000000000000" pitchFamily="2" charset="0"/>
                    <a:cs typeface="EB Garamond" panose="00000500000000000000" pitchFamily="2" charset="0"/>
                  </a:rPr>
                  <a:t>разрушение иммунной системы. 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ru-RU" sz="2000" dirty="0">
                    <a:solidFill>
                      <a:srgbClr val="C7555B"/>
                    </a:solidFill>
                    <a:latin typeface="EB Garamond" panose="00000500000000000000" pitchFamily="2" charset="0"/>
                    <a:ea typeface="EB Garamond" panose="00000500000000000000" pitchFamily="2" charset="0"/>
                    <a:cs typeface="EB Garamond" panose="00000500000000000000" pitchFamily="2" charset="0"/>
                  </a:rPr>
                  <a:t>Высокий риск </a:t>
                </a:r>
                <a:r>
                  <a:rPr lang="ru-RU" sz="2000" dirty="0">
                    <a:solidFill>
                      <a:srgbClr val="311F3D"/>
                    </a:solidFill>
                    <a:latin typeface="EB Garamond" panose="00000500000000000000" pitchFamily="2" charset="0"/>
                    <a:ea typeface="EB Garamond" panose="00000500000000000000" pitchFamily="2" charset="0"/>
                    <a:cs typeface="EB Garamond" panose="00000500000000000000" pitchFamily="2" charset="0"/>
                  </a:rPr>
                  <a:t>смертельно опасных заболеваний.</a:t>
                </a:r>
              </a:p>
            </p:txBody>
          </p:sp>
          <p:sp>
            <p:nvSpPr>
              <p:cNvPr id="32" name="Блок-схема: знак завершения 31">
                <a:extLst>
                  <a:ext uri="{FF2B5EF4-FFF2-40B4-BE49-F238E27FC236}">
                    <a16:creationId xmlns:a16="http://schemas.microsoft.com/office/drawing/2014/main" id="{20D0E1A1-8F54-C08D-6FFA-FF82EA81EDDF}"/>
                  </a:ext>
                </a:extLst>
              </p:cNvPr>
              <p:cNvSpPr/>
              <p:nvPr/>
            </p:nvSpPr>
            <p:spPr>
              <a:xfrm>
                <a:off x="6352900" y="1755928"/>
                <a:ext cx="3077237" cy="834076"/>
              </a:xfrm>
              <a:prstGeom prst="flowChartTerminator">
                <a:avLst/>
              </a:prstGeom>
              <a:solidFill>
                <a:srgbClr val="5C52B9"/>
              </a:solidFill>
              <a:ln>
                <a:noFill/>
              </a:ln>
              <a:effectLst>
                <a:outerShdw blurRad="190500" dist="38100" dir="5400000" sx="104000" sy="104000" algn="t" rotWithShape="0">
                  <a:prstClr val="black">
                    <a:alpha val="35000"/>
                  </a:prstClr>
                </a:outerShdw>
                <a:softEdge rad="101600"/>
              </a:effectLst>
              <a:scene3d>
                <a:camera prst="orthographicFront"/>
                <a:lightRig rig="threePt" dir="t">
                  <a:rot lat="0" lon="0" rev="19800000"/>
                </a:lightRig>
              </a:scene3d>
              <a:sp3d extrusionH="304800" prstMaterial="matte">
                <a:bevelT w="222250" h="25400"/>
                <a:bevelB prst="convex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>
                    <a:latin typeface="EB Garamond" panose="020F0502020204030204" pitchFamily="2" charset="0"/>
                    <a:ea typeface="EB Garamond" panose="020F0502020204030204" pitchFamily="2" charset="0"/>
                    <a:cs typeface="EB Garamond" panose="020F0502020204030204" pitchFamily="2" charset="0"/>
                  </a:rPr>
                  <a:t>СПИД</a:t>
                </a:r>
              </a:p>
            </p:txBody>
          </p:sp>
        </p:grp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266A0B-987B-A0AB-7D03-AAB8AF26F2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150" y="-172744"/>
            <a:ext cx="6858000" cy="6858000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208460E2-3F54-71DF-DB43-85E67E4554EF}"/>
              </a:ext>
            </a:extLst>
          </p:cNvPr>
          <p:cNvGrpSpPr/>
          <p:nvPr/>
        </p:nvGrpSpPr>
        <p:grpSpPr>
          <a:xfrm>
            <a:off x="751494" y="1276969"/>
            <a:ext cx="4382414" cy="3958574"/>
            <a:chOff x="655320" y="1336175"/>
            <a:chExt cx="4382414" cy="3958574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F60CB8FA-39F2-BC00-3EDA-D7F4AE30D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55320" y="1336175"/>
              <a:ext cx="4382414" cy="395857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0E8BCCB-1FE2-932E-DE18-F1BD628FA554}"/>
                </a:ext>
              </a:extLst>
            </p:cNvPr>
            <p:cNvSpPr txBox="1"/>
            <p:nvPr/>
          </p:nvSpPr>
          <p:spPr>
            <a:xfrm>
              <a:off x="1016285" y="2907897"/>
              <a:ext cx="3660482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  <a:cs typeface="EB Garamond" panose="00000500000000000000" pitchFamily="2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r>
                <a:rPr kumimoji="0" lang="ru-RU" altLang="ru-RU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B Garamond" panose="00000500000000000000" pitchFamily="2" charset="0"/>
                  <a:ea typeface="EB Garamond" panose="00000500000000000000" pitchFamily="2" charset="0"/>
                  <a:cs typeface="EB Garamond" panose="00000500000000000000" pitchFamily="2" charset="0"/>
                </a:rPr>
                <a:t>Ослабление иммунитета приводит к </a:t>
              </a:r>
              <a:r>
                <a:rPr kumimoji="0" lang="ru-RU" altLang="ru-RU" sz="2000" b="0" i="0" u="none" strike="noStrike" cap="none" normalizeH="0" baseline="0" dirty="0">
                  <a:ln>
                    <a:noFill/>
                  </a:ln>
                  <a:solidFill>
                    <a:srgbClr val="C7555B"/>
                  </a:solidFill>
                  <a:effectLst/>
                  <a:latin typeface="EB Garamond" panose="00000500000000000000" pitchFamily="2" charset="0"/>
                  <a:ea typeface="EB Garamond" panose="00000500000000000000" pitchFamily="2" charset="0"/>
                  <a:cs typeface="EB Garamond" panose="00000500000000000000" pitchFamily="2" charset="0"/>
                </a:rPr>
                <a:t>инфекциям и хроническим болезням.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r>
                <a:rPr kumimoji="0" lang="ru-RU" altLang="ru-RU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B Garamond" panose="00000500000000000000" pitchFamily="2" charset="0"/>
                  <a:ea typeface="EB Garamond" panose="00000500000000000000" pitchFamily="2" charset="0"/>
                  <a:cs typeface="EB Garamond" panose="00000500000000000000" pitchFamily="2" charset="0"/>
                </a:rPr>
                <a:t>Лечение становится </a:t>
              </a:r>
              <a:r>
                <a:rPr kumimoji="0" lang="ru-RU" altLang="ru-RU" sz="2000" b="0" i="0" u="none" strike="noStrike" cap="none" normalizeH="0" baseline="0" dirty="0">
                  <a:ln>
                    <a:noFill/>
                  </a:ln>
                  <a:solidFill>
                    <a:srgbClr val="C7555B"/>
                  </a:solidFill>
                  <a:effectLst/>
                  <a:latin typeface="EB Garamond" panose="00000500000000000000" pitchFamily="2" charset="0"/>
                  <a:ea typeface="EB Garamond" panose="00000500000000000000" pitchFamily="2" charset="0"/>
                  <a:cs typeface="EB Garamond" panose="00000500000000000000" pitchFamily="2" charset="0"/>
                </a:rPr>
                <a:t>критически </a:t>
              </a:r>
              <a:r>
                <a:rPr kumimoji="0" lang="ru-RU" altLang="ru-RU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EB Garamond" panose="00000500000000000000" pitchFamily="2" charset="0"/>
                  <a:ea typeface="EB Garamond" panose="00000500000000000000" pitchFamily="2" charset="0"/>
                  <a:cs typeface="EB Garamond" panose="00000500000000000000" pitchFamily="2" charset="0"/>
                </a:rPr>
                <a:t>важным. </a:t>
              </a:r>
            </a:p>
          </p:txBody>
        </p:sp>
        <p:sp>
          <p:nvSpPr>
            <p:cNvPr id="27" name="Блок-схема: знак завершения 26">
              <a:extLst>
                <a:ext uri="{FF2B5EF4-FFF2-40B4-BE49-F238E27FC236}">
                  <a16:creationId xmlns:a16="http://schemas.microsoft.com/office/drawing/2014/main" id="{D9563F86-786B-258F-CF6F-AD96E1A6FE36}"/>
                </a:ext>
              </a:extLst>
            </p:cNvPr>
            <p:cNvSpPr/>
            <p:nvPr/>
          </p:nvSpPr>
          <p:spPr>
            <a:xfrm>
              <a:off x="1136626" y="1967714"/>
              <a:ext cx="3144103" cy="862229"/>
            </a:xfrm>
            <a:prstGeom prst="flowChartTerminator">
              <a:avLst/>
            </a:prstGeom>
            <a:solidFill>
              <a:srgbClr val="5C52B9"/>
            </a:solidFill>
            <a:ln>
              <a:noFill/>
            </a:ln>
            <a:effectLst>
              <a:outerShdw blurRad="190500" dist="38100" dir="5400000" sx="104000" sy="104000" algn="t" rotWithShape="0">
                <a:prstClr val="black">
                  <a:alpha val="35000"/>
                </a:prstClr>
              </a:outerShdw>
              <a:softEdge rad="101600"/>
            </a:effectLst>
            <a:scene3d>
              <a:camera prst="orthographicFront"/>
              <a:lightRig rig="threePt" dir="t">
                <a:rot lat="0" lon="0" rev="19800000"/>
              </a:lightRig>
            </a:scene3d>
            <a:sp3d extrusionH="304800" prstMaterial="matte">
              <a:bevelT w="222250" h="25400"/>
              <a:bevelB prst="convex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latin typeface="EB Garamond" panose="020F0502020204030204" pitchFamily="2" charset="0"/>
                  <a:ea typeface="EB Garamond" panose="020F0502020204030204" pitchFamily="2" charset="0"/>
                  <a:cs typeface="EB Garamond" panose="020F0502020204030204" pitchFamily="2" charset="0"/>
                </a:rPr>
                <a:t>Вторичные заболевания</a:t>
              </a:r>
            </a:p>
          </p:txBody>
        </p:sp>
      </p:grpSp>
      <p:sp>
        <p:nvSpPr>
          <p:cNvPr id="2" name="Блок-схема: знак завершения 1">
            <a:extLst>
              <a:ext uri="{FF2B5EF4-FFF2-40B4-BE49-F238E27FC236}">
                <a16:creationId xmlns:a16="http://schemas.microsoft.com/office/drawing/2014/main" id="{BD172E30-E0E3-5683-0D8E-7365E49BFA4A}"/>
              </a:ext>
            </a:extLst>
          </p:cNvPr>
          <p:cNvSpPr/>
          <p:nvPr/>
        </p:nvSpPr>
        <p:spPr>
          <a:xfrm>
            <a:off x="4101202" y="5313497"/>
            <a:ext cx="4555739" cy="1055729"/>
          </a:xfrm>
          <a:prstGeom prst="flowChartTerminator">
            <a:avLst/>
          </a:prstGeom>
          <a:solidFill>
            <a:srgbClr val="C7555B"/>
          </a:solidFill>
          <a:ln>
            <a:noFill/>
          </a:ln>
          <a:effectLst>
            <a:outerShdw blurRad="190500" dist="38100" dir="5400000" sx="104000" sy="104000" algn="t" rotWithShape="0">
              <a:prstClr val="black">
                <a:alpha val="35000"/>
              </a:prstClr>
            </a:outerShdw>
            <a:softEdge rad="101600"/>
          </a:effectLst>
          <a:scene3d>
            <a:camera prst="orthographicFront"/>
            <a:lightRig rig="threePt" dir="t">
              <a:rot lat="0" lon="0" rev="19800000"/>
            </a:lightRig>
          </a:scene3d>
          <a:sp3d extrusionH="304800" prstMaterial="matte">
            <a:bevelT w="222250" h="25400"/>
            <a:bevelB prst="convex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EB Garamond" panose="020F0502020204030204" pitchFamily="2" charset="0"/>
                <a:ea typeface="EB Garamond" panose="020F0502020204030204" pitchFamily="2" charset="0"/>
                <a:cs typeface="EB Garamond" panose="020F0502020204030204" pitchFamily="2" charset="0"/>
              </a:rPr>
              <a:t>А дальше хуже</a:t>
            </a:r>
          </a:p>
        </p:txBody>
      </p:sp>
    </p:spTree>
    <p:extLst>
      <p:ext uri="{BB962C8B-B14F-4D97-AF65-F5344CB8AC3E}">
        <p14:creationId xmlns:p14="http://schemas.microsoft.com/office/powerpoint/2010/main" val="10055784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0C764B81-4D40-C79F-ED6C-A87656C891E7}"/>
              </a:ext>
            </a:extLst>
          </p:cNvPr>
          <p:cNvGrpSpPr/>
          <p:nvPr/>
        </p:nvGrpSpPr>
        <p:grpSpPr>
          <a:xfrm>
            <a:off x="5099674" y="1113531"/>
            <a:ext cx="2586347" cy="2545765"/>
            <a:chOff x="8104103" y="3583597"/>
            <a:chExt cx="2586347" cy="2545765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529E1132-4351-988D-A074-1F29371CC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04103" y="3583597"/>
              <a:ext cx="2586347" cy="254576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4551BCB-F3E1-A923-93E4-A2602BFBCFFB}"/>
                </a:ext>
              </a:extLst>
            </p:cNvPr>
            <p:cNvSpPr txBox="1"/>
            <p:nvPr/>
          </p:nvSpPr>
          <p:spPr>
            <a:xfrm>
              <a:off x="8230146" y="4071649"/>
              <a:ext cx="233426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rgbClr val="C7555B"/>
                  </a:solidFill>
                  <a:latin typeface="EB Garamond" pitchFamily="2" charset="0"/>
                  <a:ea typeface="EB Garamond" pitchFamily="2" charset="0"/>
                  <a:cs typeface="EB Garamond" pitchFamily="2" charset="0"/>
                </a:rPr>
                <a:t>ВИЧ-2</a:t>
              </a:r>
            </a:p>
            <a:p>
              <a:pPr algn="ctr"/>
              <a:r>
                <a:rPr lang="ru-RU" dirty="0">
                  <a:solidFill>
                    <a:srgbClr val="311F3D"/>
                  </a:solidFill>
                  <a:latin typeface="EB Garamond" pitchFamily="2" charset="0"/>
                  <a:ea typeface="EB Garamond" pitchFamily="2" charset="0"/>
                  <a:cs typeface="EB Garamond" pitchFamily="2" charset="0"/>
                </a:rPr>
                <a:t>менее патогенен, передается реже.</a:t>
              </a:r>
            </a:p>
          </p:txBody>
        </p:sp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F9702B80-6E6B-D78F-D1A0-D4A7D3FA15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160" y="1433150"/>
            <a:ext cx="1428668" cy="1509743"/>
          </a:xfrm>
          <a:prstGeom prst="rect">
            <a:avLst/>
          </a:prstGeom>
        </p:spPr>
      </p:pic>
      <p:sp>
        <p:nvSpPr>
          <p:cNvPr id="52" name="Овал 51">
            <a:extLst>
              <a:ext uri="{FF2B5EF4-FFF2-40B4-BE49-F238E27FC236}">
                <a16:creationId xmlns:a16="http://schemas.microsoft.com/office/drawing/2014/main" id="{22E62715-BC6E-3C4C-A259-DAE102BA4806}"/>
              </a:ext>
            </a:extLst>
          </p:cNvPr>
          <p:cNvSpPr/>
          <p:nvPr/>
        </p:nvSpPr>
        <p:spPr>
          <a:xfrm>
            <a:off x="7559977" y="2284551"/>
            <a:ext cx="9633438" cy="9546454"/>
          </a:xfrm>
          <a:prstGeom prst="ellipse">
            <a:avLst/>
          </a:prstGeom>
          <a:solidFill>
            <a:srgbClr val="5C52B9"/>
          </a:solidFill>
          <a:ln>
            <a:noFill/>
          </a:ln>
          <a:effectLst>
            <a:outerShdw blurRad="469900" dist="50800" dir="5400000" sx="103000" sy="103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562884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890EAA-760A-73D4-E894-9B55B5C5975F}"/>
              </a:ext>
            </a:extLst>
          </p:cNvPr>
          <p:cNvSpPr txBox="1"/>
          <p:nvPr/>
        </p:nvSpPr>
        <p:spPr>
          <a:xfrm>
            <a:off x="3309528" y="-94807"/>
            <a:ext cx="888247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6600" b="1" dirty="0">
                <a:solidFill>
                  <a:srgbClr val="C7555B"/>
                </a:solidFill>
                <a:latin typeface="EB Garamond" panose="00000500000000000000" pitchFamily="2" charset="0"/>
                <a:ea typeface="EB Garamond" panose="00000500000000000000" pitchFamily="2" charset="0"/>
                <a:cs typeface="EB Garamond" panose="00000500000000000000" pitchFamily="2" charset="0"/>
              </a:rPr>
              <a:t>Что </a:t>
            </a:r>
            <a:r>
              <a:rPr lang="ru-RU" sz="6600" b="1" dirty="0">
                <a:solidFill>
                  <a:srgbClr val="262626"/>
                </a:solidFill>
                <a:latin typeface="EB Garamond" panose="00000500000000000000" pitchFamily="2" charset="0"/>
                <a:ea typeface="EB Garamond" panose="00000500000000000000" pitchFamily="2" charset="0"/>
                <a:cs typeface="EB Garamond" panose="00000500000000000000" pitchFamily="2" charset="0"/>
              </a:rPr>
              <a:t>ещё необходимо знать?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70658E-5A50-8622-FF7B-496135F95F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08" y="213359"/>
            <a:ext cx="3780117" cy="25704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FB26FF-90B3-B041-DF86-0EC97268A1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45" y="1058586"/>
            <a:ext cx="1540077" cy="10472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9F360E-9699-3582-B9BE-B7598FD68A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178" y="2336798"/>
            <a:ext cx="1105350" cy="751638"/>
          </a:xfrm>
          <a:prstGeom prst="rect">
            <a:avLst/>
          </a:prstGeom>
        </p:spPr>
      </p:pic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0334BC0D-CC6B-EBA6-A2B1-D12EE3B3E539}"/>
              </a:ext>
            </a:extLst>
          </p:cNvPr>
          <p:cNvCxnSpPr>
            <a:cxnSpLocks/>
          </p:cNvCxnSpPr>
          <p:nvPr/>
        </p:nvCxnSpPr>
        <p:spPr>
          <a:xfrm flipV="1">
            <a:off x="3391266" y="2221317"/>
            <a:ext cx="1591835" cy="1"/>
          </a:xfrm>
          <a:prstGeom prst="straightConnector1">
            <a:avLst/>
          </a:prstGeom>
          <a:ln w="57150">
            <a:solidFill>
              <a:srgbClr val="5C52B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1332B603-2D4F-E2AC-3F30-BD1FF9CCC861}"/>
              </a:ext>
            </a:extLst>
          </p:cNvPr>
          <p:cNvGrpSpPr/>
          <p:nvPr/>
        </p:nvGrpSpPr>
        <p:grpSpPr>
          <a:xfrm>
            <a:off x="977181" y="4130791"/>
            <a:ext cx="2586347" cy="2545765"/>
            <a:chOff x="8104103" y="3583597"/>
            <a:chExt cx="2586347" cy="2545765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4C454CC-FA85-70D5-F9F9-82B3506DD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04103" y="3583597"/>
              <a:ext cx="2586347" cy="254576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6798E76-3F83-A20E-501F-C5CC6DC4BC2A}"/>
                </a:ext>
              </a:extLst>
            </p:cNvPr>
            <p:cNvSpPr txBox="1"/>
            <p:nvPr/>
          </p:nvSpPr>
          <p:spPr>
            <a:xfrm>
              <a:off x="8230146" y="4071649"/>
              <a:ext cx="233426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rgbClr val="C7555B"/>
                  </a:solidFill>
                  <a:latin typeface="EB Garamond" pitchFamily="2" charset="0"/>
                  <a:ea typeface="EB Garamond" pitchFamily="2" charset="0"/>
                  <a:cs typeface="EB Garamond" pitchFamily="2" charset="0"/>
                </a:rPr>
                <a:t>ВИЧ-1</a:t>
              </a:r>
            </a:p>
            <a:p>
              <a:pPr algn="ctr"/>
              <a:r>
                <a:rPr lang="ru-RU" dirty="0">
                  <a:solidFill>
                    <a:srgbClr val="311F3D"/>
                  </a:solidFill>
                  <a:latin typeface="EB Garamond" pitchFamily="2" charset="0"/>
                  <a:ea typeface="EB Garamond" pitchFamily="2" charset="0"/>
                  <a:cs typeface="EB Garamond" pitchFamily="2" charset="0"/>
                </a:rPr>
                <a:t>заразен и опасен для человека.</a:t>
              </a:r>
            </a:p>
          </p:txBody>
        </p:sp>
      </p:grp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4A8FBD50-FE81-258B-9D80-8A060A8DFA84}"/>
              </a:ext>
            </a:extLst>
          </p:cNvPr>
          <p:cNvCxnSpPr>
            <a:cxnSpLocks/>
          </p:cNvCxnSpPr>
          <p:nvPr/>
        </p:nvCxnSpPr>
        <p:spPr>
          <a:xfrm>
            <a:off x="2263895" y="2577297"/>
            <a:ext cx="6459" cy="1425743"/>
          </a:xfrm>
          <a:prstGeom prst="straightConnector1">
            <a:avLst/>
          </a:prstGeom>
          <a:ln w="57150">
            <a:solidFill>
              <a:srgbClr val="5C52B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75FA1706-11F7-EF1D-712C-9D1995930F7C}"/>
              </a:ext>
            </a:extLst>
          </p:cNvPr>
          <p:cNvGrpSpPr/>
          <p:nvPr/>
        </p:nvGrpSpPr>
        <p:grpSpPr>
          <a:xfrm>
            <a:off x="7924404" y="2025508"/>
            <a:ext cx="4140856" cy="4572991"/>
            <a:chOff x="8169579" y="2285009"/>
            <a:chExt cx="4140856" cy="4572991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FD9BE5F5-A923-FDDA-C29C-D107C516E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69579" y="2285009"/>
              <a:ext cx="4140856" cy="4572991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78F53A2-D935-B53F-419D-F7993915D251}"/>
                </a:ext>
              </a:extLst>
            </p:cNvPr>
            <p:cNvSpPr txBox="1"/>
            <p:nvPr/>
          </p:nvSpPr>
          <p:spPr>
            <a:xfrm>
              <a:off x="8421646" y="3067463"/>
              <a:ext cx="3636719" cy="18711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marR="0" lvl="0" indent="-28575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b="1" spc="-100" dirty="0">
                  <a:solidFill>
                    <a:srgbClr val="311F3D"/>
                  </a:solidFill>
                  <a:effectLst/>
                  <a:latin typeface="EB Garamond" panose="00000500000000000000" pitchFamily="2" charset="0"/>
                  <a:ea typeface="EB Garamond" panose="00000500000000000000" pitchFamily="2" charset="0"/>
                  <a:cs typeface="EB Garamond" panose="00000500000000000000" pitchFamily="2" charset="0"/>
                </a:rPr>
                <a:t>Не употреблять наркотики. </a:t>
              </a:r>
            </a:p>
            <a:p>
              <a:pPr marL="285750" marR="0" lvl="0" indent="-28575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b="1" spc="-100" dirty="0">
                  <a:solidFill>
                    <a:srgbClr val="311F3D"/>
                  </a:solidFill>
                  <a:effectLst/>
                  <a:latin typeface="EB Garamond" panose="00000500000000000000" pitchFamily="2" charset="0"/>
                  <a:ea typeface="EB Garamond" panose="00000500000000000000" pitchFamily="2" charset="0"/>
                  <a:cs typeface="EB Garamond" panose="00000500000000000000" pitchFamily="2" charset="0"/>
                </a:rPr>
                <a:t>Воздержаться от случайных половых связей. </a:t>
              </a:r>
            </a:p>
            <a:p>
              <a:pPr marL="285750" marR="0" lvl="0" indent="-28575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b="1" spc="-100" dirty="0">
                  <a:solidFill>
                    <a:srgbClr val="311F3D"/>
                  </a:solidFill>
                  <a:effectLst/>
                  <a:latin typeface="EB Garamond" panose="00000500000000000000" pitchFamily="2" charset="0"/>
                  <a:ea typeface="EB Garamond" panose="00000500000000000000" pitchFamily="2" charset="0"/>
                  <a:cs typeface="EB Garamond" panose="00000500000000000000" pitchFamily="2" charset="0"/>
                </a:rPr>
                <a:t>Использовать контрацепцию.</a:t>
              </a:r>
            </a:p>
            <a:p>
              <a:pPr marL="285750" marR="0" lvl="0" indent="-28575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b="1" spc="-100" dirty="0">
                  <a:solidFill>
                    <a:srgbClr val="311F3D"/>
                  </a:solidFill>
                  <a:effectLst/>
                  <a:latin typeface="EB Garamond" panose="00000500000000000000" pitchFamily="2" charset="0"/>
                  <a:ea typeface="EB Garamond" panose="00000500000000000000" pitchFamily="2" charset="0"/>
                  <a:cs typeface="EB Garamond" panose="00000500000000000000" pitchFamily="2" charset="0"/>
                </a:rPr>
                <a:t> Соблюдать личную гигиену.</a:t>
              </a:r>
            </a:p>
          </p:txBody>
        </p:sp>
        <p:sp>
          <p:nvSpPr>
            <p:cNvPr id="41" name="Блок-схема: знак завершения 40">
              <a:extLst>
                <a:ext uri="{FF2B5EF4-FFF2-40B4-BE49-F238E27FC236}">
                  <a16:creationId xmlns:a16="http://schemas.microsoft.com/office/drawing/2014/main" id="{D57E9108-E373-B567-AD2C-A9DDE78200B1}"/>
                </a:ext>
              </a:extLst>
            </p:cNvPr>
            <p:cNvSpPr/>
            <p:nvPr/>
          </p:nvSpPr>
          <p:spPr>
            <a:xfrm>
              <a:off x="8742542" y="5442507"/>
              <a:ext cx="2994929" cy="834076"/>
            </a:xfrm>
            <a:prstGeom prst="flowChartTerminator">
              <a:avLst/>
            </a:prstGeom>
            <a:solidFill>
              <a:srgbClr val="5C52B9"/>
            </a:solidFill>
            <a:ln>
              <a:noFill/>
            </a:ln>
            <a:effectLst>
              <a:outerShdw blurRad="190500" dist="38100" dir="5400000" sx="104000" sy="104000" algn="t" rotWithShape="0">
                <a:prstClr val="black">
                  <a:alpha val="35000"/>
                </a:prstClr>
              </a:outerShdw>
              <a:softEdge rad="101600"/>
            </a:effectLst>
            <a:scene3d>
              <a:camera prst="orthographicFront"/>
              <a:lightRig rig="threePt" dir="t">
                <a:rot lat="0" lon="0" rev="19800000"/>
              </a:lightRig>
            </a:scene3d>
            <a:sp3d extrusionH="304800" prstMaterial="matte">
              <a:bevelT w="222250" h="25400"/>
              <a:bevelB prst="convex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latin typeface="EB Garamond" panose="020F0502020204030204" pitchFamily="2" charset="0"/>
                  <a:ea typeface="EB Garamond" panose="020F0502020204030204" pitchFamily="2" charset="0"/>
                  <a:cs typeface="EB Garamond" panose="020F0502020204030204" pitchFamily="2" charset="0"/>
                </a:rPr>
                <a:t>Как избежать заражения?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4761D7A9-34AC-475C-D910-CB5527DC8056}"/>
              </a:ext>
            </a:extLst>
          </p:cNvPr>
          <p:cNvSpPr txBox="1"/>
          <p:nvPr/>
        </p:nvSpPr>
        <p:spPr>
          <a:xfrm>
            <a:off x="4338677" y="4942008"/>
            <a:ext cx="34562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7555B"/>
                </a:solidFill>
                <a:latin typeface="EB Garamond" pitchFamily="2" charset="0"/>
                <a:ea typeface="EB Garamond" pitchFamily="2" charset="0"/>
                <a:cs typeface="EB Garamond" pitchFamily="2" charset="0"/>
              </a:rPr>
              <a:t>Важно:</a:t>
            </a:r>
            <a:br>
              <a:rPr lang="ru-RU" dirty="0">
                <a:latin typeface="EB Garamond" pitchFamily="2" charset="0"/>
                <a:ea typeface="EB Garamond" pitchFamily="2" charset="0"/>
                <a:cs typeface="EB Garamond" pitchFamily="2" charset="0"/>
              </a:rPr>
            </a:br>
            <a:r>
              <a:rPr lang="ru-RU" dirty="0">
                <a:solidFill>
                  <a:srgbClr val="311F3D"/>
                </a:solidFill>
                <a:latin typeface="EB Garamond" pitchFamily="2" charset="0"/>
                <a:ea typeface="EB Garamond" pitchFamily="2" charset="0"/>
                <a:cs typeface="EB Garamond" pitchFamily="2" charset="0"/>
              </a:rPr>
              <a:t>Общение с ВИЧ-положительным человеком безопасно!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6AC6740-D3AA-1BA2-462F-55A8DBB5AE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3707">
            <a:off x="3737741" y="5170604"/>
            <a:ext cx="642537" cy="466139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01D5AFB-9F2C-D02B-42BD-A8A58B6D99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6951">
            <a:off x="151542" y="4966924"/>
            <a:ext cx="1718887" cy="171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514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9D7C37D4-E516-EF20-2AF6-A0FFAD173BF6}"/>
              </a:ext>
            </a:extLst>
          </p:cNvPr>
          <p:cNvSpPr/>
          <p:nvPr/>
        </p:nvSpPr>
        <p:spPr>
          <a:xfrm>
            <a:off x="-4816719" y="2452191"/>
            <a:ext cx="9633438" cy="9546454"/>
          </a:xfrm>
          <a:prstGeom prst="ellipse">
            <a:avLst/>
          </a:prstGeom>
          <a:solidFill>
            <a:srgbClr val="5C52B9"/>
          </a:solidFill>
          <a:ln>
            <a:noFill/>
          </a:ln>
          <a:effectLst>
            <a:outerShdw blurRad="469900" dist="50800" dir="5400000" sx="103000" sy="103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562884"/>
              </a:solidFill>
            </a:endParaRPr>
          </a:p>
        </p:txBody>
      </p:sp>
      <p:sp>
        <p:nvSpPr>
          <p:cNvPr id="8" name="Блок-схема: знак завершения 7">
            <a:extLst>
              <a:ext uri="{FF2B5EF4-FFF2-40B4-BE49-F238E27FC236}">
                <a16:creationId xmlns:a16="http://schemas.microsoft.com/office/drawing/2014/main" id="{ADF9630B-14C7-C227-C889-2F0E69F98A88}"/>
              </a:ext>
            </a:extLst>
          </p:cNvPr>
          <p:cNvSpPr/>
          <p:nvPr/>
        </p:nvSpPr>
        <p:spPr>
          <a:xfrm>
            <a:off x="3242441" y="1729452"/>
            <a:ext cx="3144103" cy="862229"/>
          </a:xfrm>
          <a:prstGeom prst="flowChartTerminator">
            <a:avLst/>
          </a:prstGeom>
          <a:solidFill>
            <a:srgbClr val="C7555B"/>
          </a:solidFill>
          <a:ln>
            <a:noFill/>
          </a:ln>
          <a:effectLst>
            <a:outerShdw blurRad="190500" dist="38100" dir="5400000" sx="104000" sy="104000" algn="t" rotWithShape="0">
              <a:prstClr val="black">
                <a:alpha val="35000"/>
              </a:prstClr>
            </a:outerShdw>
            <a:softEdge rad="101600"/>
          </a:effectLst>
          <a:scene3d>
            <a:camera prst="orthographicFront"/>
            <a:lightRig rig="threePt" dir="t">
              <a:rot lat="0" lon="0" rev="19800000"/>
            </a:lightRig>
          </a:scene3d>
          <a:sp3d extrusionH="304800" prstMaterial="matte">
            <a:bevelT w="222250" h="25400"/>
            <a:bevelB prst="convex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EB Garamond" panose="020F0502020204030204" pitchFamily="2" charset="0"/>
                <a:ea typeface="EB Garamond" panose="020F0502020204030204" pitchFamily="2" charset="0"/>
                <a:cs typeface="EB Garamond" panose="020F0502020204030204" pitchFamily="2" charset="0"/>
              </a:rPr>
              <a:t>Пройди тест!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1498B5-3AE6-E137-CE37-589138CE9083}"/>
              </a:ext>
            </a:extLst>
          </p:cNvPr>
          <p:cNvSpPr txBox="1"/>
          <p:nvPr/>
        </p:nvSpPr>
        <p:spPr>
          <a:xfrm>
            <a:off x="30531" y="83554"/>
            <a:ext cx="435692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5400" b="1" i="0" u="none" strike="noStrike" cap="none" normalizeH="0" baseline="0" dirty="0">
                <a:ln>
                  <a:noFill/>
                </a:ln>
                <a:solidFill>
                  <a:srgbClr val="311F3D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  <a:cs typeface="EB Garamond" panose="00000500000000000000" pitchFamily="2" charset="0"/>
              </a:rPr>
              <a:t>Хочешь знать свой </a:t>
            </a:r>
            <a:r>
              <a:rPr kumimoji="0" lang="ru-RU" altLang="ru-RU" sz="5400" b="1" i="0" u="none" strike="noStrike" cap="none" normalizeH="0" baseline="0" dirty="0">
                <a:ln>
                  <a:noFill/>
                </a:ln>
                <a:solidFill>
                  <a:srgbClr val="C7555B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  <a:cs typeface="EB Garamond" panose="00000500000000000000" pitchFamily="2" charset="0"/>
              </a:rPr>
              <a:t>ВИЧ-статус</a:t>
            </a:r>
            <a:r>
              <a:rPr kumimoji="0" lang="ru-RU" altLang="ru-RU" sz="5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  <a:cs typeface="EB Garamond" panose="00000500000000000000" pitchFamily="2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92C137-694F-2B6B-1ECF-8035EEFFE4CE}"/>
              </a:ext>
            </a:extLst>
          </p:cNvPr>
          <p:cNvSpPr txBox="1"/>
          <p:nvPr/>
        </p:nvSpPr>
        <p:spPr>
          <a:xfrm>
            <a:off x="6622474" y="83554"/>
            <a:ext cx="54573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5400" dirty="0">
                <a:solidFill>
                  <a:srgbClr val="311F3D"/>
                </a:solidFill>
                <a:latin typeface="EB Garamond" panose="00000500000000000000" pitchFamily="2" charset="0"/>
                <a:ea typeface="EB Garamond" panose="00000500000000000000" pitchFamily="2" charset="0"/>
                <a:cs typeface="EB Garamond" panose="00000500000000000000" pitchFamily="2" charset="0"/>
              </a:rPr>
              <a:t>А </a:t>
            </a:r>
            <a:r>
              <a:rPr lang="ru-RU" altLang="ru-RU" sz="5400" dirty="0">
                <a:solidFill>
                  <a:srgbClr val="C7555B"/>
                </a:solidFill>
                <a:latin typeface="EB Garamond" panose="00000500000000000000" pitchFamily="2" charset="0"/>
                <a:ea typeface="EB Garamond" panose="00000500000000000000" pitchFamily="2" charset="0"/>
                <a:cs typeface="EB Garamond" panose="00000500000000000000" pitchFamily="2" charset="0"/>
              </a:rPr>
              <a:t>зачем </a:t>
            </a:r>
            <a:r>
              <a:rPr lang="ru-RU" altLang="ru-RU" sz="5400" dirty="0">
                <a:solidFill>
                  <a:srgbClr val="311F3D"/>
                </a:solidFill>
                <a:latin typeface="EB Garamond" panose="00000500000000000000" pitchFamily="2" charset="0"/>
                <a:ea typeface="EB Garamond" panose="00000500000000000000" pitchFamily="2" charset="0"/>
                <a:cs typeface="EB Garamond" panose="00000500000000000000" pitchFamily="2" charset="0"/>
              </a:rPr>
              <a:t>его знать?</a:t>
            </a:r>
            <a:endParaRPr kumimoji="0" lang="ru-RU" altLang="ru-RU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EB Garamond" panose="00000500000000000000" pitchFamily="2" charset="0"/>
              <a:ea typeface="EB Garamond" panose="00000500000000000000" pitchFamily="2" charset="0"/>
              <a:cs typeface="EB Garamond" panose="000005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34EF45-EAD3-CF02-2B54-CBE00A27B0F8}"/>
              </a:ext>
            </a:extLst>
          </p:cNvPr>
          <p:cNvSpPr txBox="1"/>
          <p:nvPr/>
        </p:nvSpPr>
        <p:spPr>
          <a:xfrm>
            <a:off x="7141870" y="4240539"/>
            <a:ext cx="54573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5400" b="0" i="0" u="none" strike="noStrike" cap="none" normalizeH="0" baseline="0" dirty="0">
                <a:ln>
                  <a:noFill/>
                </a:ln>
                <a:solidFill>
                  <a:srgbClr val="311F3D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  <a:cs typeface="EB Garamond" panose="00000500000000000000" pitchFamily="2" charset="0"/>
              </a:rPr>
              <a:t>Период </a:t>
            </a:r>
            <a:r>
              <a:rPr kumimoji="0" lang="ru-RU" altLang="ru-RU" sz="5400" b="0" i="0" u="none" strike="noStrike" cap="none" normalizeH="0" baseline="0" dirty="0">
                <a:ln>
                  <a:noFill/>
                </a:ln>
                <a:solidFill>
                  <a:srgbClr val="C7555B"/>
                </a:solidFill>
                <a:effectLst/>
                <a:latin typeface="EB Garamond" panose="00000500000000000000" pitchFamily="2" charset="0"/>
                <a:ea typeface="EB Garamond" panose="00000500000000000000" pitchFamily="2" charset="0"/>
                <a:cs typeface="EB Garamond" panose="00000500000000000000" pitchFamily="2" charset="0"/>
              </a:rPr>
              <a:t>окна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D3BF31-B924-CA31-4B2D-F02605547C57}"/>
              </a:ext>
            </a:extLst>
          </p:cNvPr>
          <p:cNvSpPr txBox="1"/>
          <p:nvPr/>
        </p:nvSpPr>
        <p:spPr>
          <a:xfrm>
            <a:off x="7158484" y="5141130"/>
            <a:ext cx="146782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EB Garamond" pitchFamily="2" charset="0"/>
                <a:ea typeface="EB Garamond" pitchFamily="2" charset="0"/>
                <a:cs typeface="EB Garamond" pitchFamily="2" charset="0"/>
              </a:rPr>
              <a:t>Вирус уже в организме, но антитела не выявляются.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E7F3CA-AB10-E3AA-6B76-550964EFE2CA}"/>
              </a:ext>
            </a:extLst>
          </p:cNvPr>
          <p:cNvSpPr txBox="1"/>
          <p:nvPr/>
        </p:nvSpPr>
        <p:spPr>
          <a:xfrm>
            <a:off x="9614424" y="5127201"/>
            <a:ext cx="19090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EB Garamond" pitchFamily="2" charset="0"/>
                <a:ea typeface="EB Garamond" pitchFamily="2" charset="0"/>
                <a:cs typeface="EB Garamond" pitchFamily="2" charset="0"/>
              </a:rPr>
              <a:t>Длится 3–6 месяцев, тесты этого периода могут быть ложными.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C23FBC-2F98-8C9D-9648-29B3C19288EE}"/>
              </a:ext>
            </a:extLst>
          </p:cNvPr>
          <p:cNvSpPr txBox="1"/>
          <p:nvPr/>
        </p:nvSpPr>
        <p:spPr>
          <a:xfrm>
            <a:off x="6969138" y="1025057"/>
            <a:ext cx="17384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7555B"/>
                </a:solidFill>
                <a:latin typeface="EB Garamond" pitchFamily="2" charset="0"/>
                <a:ea typeface="EB Garamond" pitchFamily="2" charset="0"/>
                <a:cs typeface="EB Garamond" pitchFamily="2" charset="0"/>
              </a:rPr>
              <a:t>1.</a:t>
            </a:r>
            <a:r>
              <a:rPr lang="ru-RU" dirty="0">
                <a:latin typeface="EB Garamond" pitchFamily="2" charset="0"/>
                <a:ea typeface="EB Garamond" pitchFamily="2" charset="0"/>
                <a:cs typeface="EB Garamond" pitchFamily="2" charset="0"/>
              </a:rPr>
              <a:t>Для контроля здоровья и своевременного лечения.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A418E7-8DA6-E0C5-C5AA-420FF3284CF9}"/>
              </a:ext>
            </a:extLst>
          </p:cNvPr>
          <p:cNvSpPr txBox="1"/>
          <p:nvPr/>
        </p:nvSpPr>
        <p:spPr>
          <a:xfrm>
            <a:off x="9425078" y="1011128"/>
            <a:ext cx="19090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7555B"/>
                </a:solidFill>
                <a:latin typeface="EB Garamond" pitchFamily="2" charset="0"/>
                <a:ea typeface="EB Garamond" pitchFamily="2" charset="0"/>
                <a:cs typeface="EB Garamond" pitchFamily="2" charset="0"/>
              </a:rPr>
              <a:t>2.</a:t>
            </a:r>
            <a:r>
              <a:rPr lang="ru-RU" dirty="0">
                <a:latin typeface="EB Garamond" pitchFamily="2" charset="0"/>
                <a:ea typeface="EB Garamond" pitchFamily="2" charset="0"/>
                <a:cs typeface="EB Garamond" pitchFamily="2" charset="0"/>
              </a:rPr>
              <a:t>Чтобы снизить риск передачи вируса.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EFED66-1F52-9512-B384-427DC9A5F003}"/>
              </a:ext>
            </a:extLst>
          </p:cNvPr>
          <p:cNvSpPr txBox="1"/>
          <p:nvPr/>
        </p:nvSpPr>
        <p:spPr>
          <a:xfrm>
            <a:off x="6745302" y="2338214"/>
            <a:ext cx="21860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7555B"/>
                </a:solidFill>
                <a:latin typeface="EB Garamond" pitchFamily="2" charset="0"/>
                <a:ea typeface="EB Garamond" pitchFamily="2" charset="0"/>
                <a:cs typeface="EB Garamond" pitchFamily="2" charset="0"/>
              </a:rPr>
              <a:t>3.</a:t>
            </a:r>
            <a:r>
              <a:rPr lang="ru-RU" dirty="0">
                <a:latin typeface="EB Garamond" pitchFamily="2" charset="0"/>
                <a:ea typeface="EB Garamond" pitchFamily="2" charset="0"/>
                <a:cs typeface="EB Garamond" pitchFamily="2" charset="0"/>
              </a:rPr>
              <a:t>Для начала антиретровирусной терапии.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6DE14CF-417D-EFDD-A16B-051992B3DF94}"/>
              </a:ext>
            </a:extLst>
          </p:cNvPr>
          <p:cNvSpPr txBox="1"/>
          <p:nvPr/>
        </p:nvSpPr>
        <p:spPr>
          <a:xfrm>
            <a:off x="9169616" y="2236036"/>
            <a:ext cx="24199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7555B"/>
                </a:solidFill>
                <a:latin typeface="EB Garamond" pitchFamily="2" charset="0"/>
                <a:ea typeface="EB Garamond" pitchFamily="2" charset="0"/>
                <a:cs typeface="EB Garamond" pitchFamily="2" charset="0"/>
              </a:rPr>
              <a:t>4.</a:t>
            </a:r>
            <a:r>
              <a:rPr lang="ru-RU" dirty="0">
                <a:latin typeface="EB Garamond" pitchFamily="2" charset="0"/>
                <a:ea typeface="EB Garamond" pitchFamily="2" charset="0"/>
                <a:cs typeface="EB Garamond" pitchFamily="2" charset="0"/>
              </a:rPr>
              <a:t>Планирование здоровой беременности.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DF4E9DE-929A-9963-327B-1A4997937AD8}"/>
              </a:ext>
            </a:extLst>
          </p:cNvPr>
          <p:cNvSpPr txBox="1"/>
          <p:nvPr/>
        </p:nvSpPr>
        <p:spPr>
          <a:xfrm>
            <a:off x="8134828" y="3233364"/>
            <a:ext cx="20695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7555B"/>
                </a:solidFill>
                <a:latin typeface="EB Garamond" pitchFamily="2" charset="0"/>
                <a:ea typeface="EB Garamond" pitchFamily="2" charset="0"/>
                <a:cs typeface="EB Garamond" pitchFamily="2" charset="0"/>
              </a:rPr>
              <a:t>5.</a:t>
            </a:r>
            <a:r>
              <a:rPr lang="ru-RU" dirty="0">
                <a:latin typeface="EB Garamond" pitchFamily="2" charset="0"/>
                <a:ea typeface="EB Garamond" pitchFamily="2" charset="0"/>
                <a:cs typeface="EB Garamond" pitchFamily="2" charset="0"/>
              </a:rPr>
              <a:t>Поддержание иммунной системы.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1AAB95D-CF75-BCB3-4560-F8D83E0D5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56477" r="60859" b="14193"/>
          <a:stretch/>
        </p:blipFill>
        <p:spPr>
          <a:xfrm>
            <a:off x="5946471" y="166422"/>
            <a:ext cx="775118" cy="77511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CB38B64-CCB4-E436-E5E9-0AB4412C9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80" t="55149" r="22398" b="19435"/>
          <a:stretch/>
        </p:blipFill>
        <p:spPr>
          <a:xfrm rot="1129401">
            <a:off x="6386544" y="4288437"/>
            <a:ext cx="967949" cy="83876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2FF80F-A0F6-BA37-3232-7835822F1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176" y="1427073"/>
            <a:ext cx="5837336" cy="583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818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</TotalTime>
  <Words>854</Words>
  <Application>Microsoft Office PowerPoint</Application>
  <PresentationFormat>Широкоэкранный</PresentationFormat>
  <Paragraphs>148</Paragraphs>
  <Slides>17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Aptos Narrow</vt:lpstr>
      <vt:lpstr>Arial</vt:lpstr>
      <vt:lpstr>Calibri</vt:lpstr>
      <vt:lpstr>Calibri Light</vt:lpstr>
      <vt:lpstr>EB Garamond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Bush Ray</dc:creator>
  <cp:lastModifiedBy>Bush Ray</cp:lastModifiedBy>
  <cp:revision>6</cp:revision>
  <dcterms:created xsi:type="dcterms:W3CDTF">2024-11-26T19:59:33Z</dcterms:created>
  <dcterms:modified xsi:type="dcterms:W3CDTF">2024-11-28T21:37:10Z</dcterms:modified>
</cp:coreProperties>
</file>